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41623-A064-4BED-B073-BA4D61433402}" type="datetime1">
              <a:rPr lang="en-US" smtClean="0"/>
              <a:t>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620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85248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1413918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63124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3672725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89099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t>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6232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02AB-6034-4B88-BC5A-7C17CB0EF809}" type="datetime1">
              <a:rPr lang="en-US" smtClean="0"/>
              <a:t>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974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t>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477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EB70D-CD01-44DA-83B3-8FEB3383D307}" type="datetime1">
              <a:rPr lang="en-US" smtClean="0"/>
              <a:t>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461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t>1/15/2024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858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42EE-B331-4632-BD10-A82FED6B6FC0}" type="datetime1">
              <a:rPr lang="en-US" smtClean="0"/>
              <a:t>1/15/2024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009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t>1/15/2024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021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t>1/15/2024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668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D0D6-7A82-473E-879B-C6ECD6CCCFEC}" type="datetime1">
              <a:rPr lang="en-US" smtClean="0"/>
              <a:t>1/15/2024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402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5E03-BC17-41A7-854C-DFAB672737DC}" type="datetime1">
              <a:rPr lang="en-US" smtClean="0"/>
              <a:t>1/15/2024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299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08324-A84C-4A45-93B6-78D079CCE772}" type="datetime1">
              <a:rPr lang="en-US" smtClean="0"/>
              <a:t>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087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  <p:sldLayoutId id="2147483754" r:id="rId14"/>
    <p:sldLayoutId id="2147483755" r:id="rId15"/>
    <p:sldLayoutId id="2147483756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A908E-0436-735D-9696-19C578A72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246" y="1775012"/>
            <a:ext cx="4129320" cy="1174375"/>
          </a:xfrm>
        </p:spPr>
        <p:txBody>
          <a:bodyPr anchor="b">
            <a:normAutofit fontScale="90000"/>
          </a:bodyPr>
          <a:lstStyle/>
          <a:p>
            <a:pPr>
              <a:lnSpc>
                <a:spcPct val="110000"/>
              </a:lnSpc>
            </a:pPr>
            <a:br>
              <a:rPr lang="en-US" sz="4200" dirty="0"/>
            </a:br>
            <a:br>
              <a:rPr lang="en-US" sz="4200" dirty="0"/>
            </a:br>
            <a:br>
              <a:rPr lang="en-US" sz="4200" dirty="0"/>
            </a:br>
            <a:br>
              <a:rPr lang="en-US" sz="4200" dirty="0"/>
            </a:br>
            <a:br>
              <a:rPr lang="en-US" sz="4200" dirty="0"/>
            </a:br>
            <a:br>
              <a:rPr lang="en-US" sz="4200" dirty="0"/>
            </a:br>
            <a:br>
              <a:rPr lang="en-US" sz="4200" dirty="0"/>
            </a:br>
            <a:br>
              <a:rPr lang="en-US" sz="4200" dirty="0"/>
            </a:br>
            <a:br>
              <a:rPr lang="en-US" sz="4200" dirty="0"/>
            </a:br>
            <a:br>
              <a:rPr lang="en-US" sz="4200" dirty="0"/>
            </a:br>
            <a:br>
              <a:rPr lang="en-US" sz="4200" dirty="0"/>
            </a:br>
            <a:br>
              <a:rPr lang="en-US" sz="4200" dirty="0"/>
            </a:br>
            <a:br>
              <a:rPr lang="en-US" sz="4200" dirty="0"/>
            </a:br>
            <a:br>
              <a:rPr lang="en-US" sz="4200" dirty="0"/>
            </a:br>
            <a:r>
              <a:rPr lang="en-US" sz="4200" dirty="0"/>
              <a:t>	</a:t>
            </a:r>
            <a:br>
              <a:rPr lang="en-US" sz="4200" dirty="0"/>
            </a:br>
            <a:br>
              <a:rPr lang="en-US" sz="4200" dirty="0"/>
            </a:br>
            <a:r>
              <a:rPr lang="en-US" sz="3300" dirty="0"/>
              <a:t>Professional Tax Preparation Process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F36985-76DF-9371-5B1D-25DE602FBF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6926" y="940279"/>
            <a:ext cx="5365948" cy="5331992"/>
          </a:xfrm>
        </p:spPr>
        <p:txBody>
          <a:bodyPr anchor="t">
            <a:normAutofit fontScale="32500" lnSpcReduction="20000"/>
          </a:bodyPr>
          <a:lstStyle/>
          <a:p>
            <a:r>
              <a:rPr lang="en-US" sz="2800" b="1" dirty="0">
                <a:solidFill>
                  <a:schemeClr val="accent5"/>
                </a:solidFill>
              </a:rPr>
              <a:t>Tax Preparation Process:</a:t>
            </a:r>
          </a:p>
          <a:p>
            <a:r>
              <a:rPr lang="en-US" sz="3100" b="1" dirty="0">
                <a:solidFill>
                  <a:schemeClr val="accent5"/>
                </a:solidFill>
              </a:rPr>
              <a:t>Initial contact with client to identify the services required.</a:t>
            </a:r>
          </a:p>
          <a:p>
            <a:r>
              <a:rPr lang="en-US" sz="3100" b="1" dirty="0">
                <a:solidFill>
                  <a:schemeClr val="accent5"/>
                </a:solidFill>
              </a:rPr>
              <a:t>We will email you a secure engagement letter and proposal detailing the scope of our work and the pricing of your engagement.</a:t>
            </a:r>
          </a:p>
          <a:p>
            <a:r>
              <a:rPr lang="en-US" sz="3100" b="1" dirty="0">
                <a:solidFill>
                  <a:schemeClr val="accent5"/>
                </a:solidFill>
              </a:rPr>
              <a:t>The client will then be required to electronically sign both proposal and payment authorization form to engage the firm.</a:t>
            </a:r>
          </a:p>
          <a:p>
            <a:r>
              <a:rPr lang="en-US" sz="3100" b="1" dirty="0">
                <a:solidFill>
                  <a:schemeClr val="accent5"/>
                </a:solidFill>
              </a:rPr>
              <a:t>The client is required to make a 50% deposit on the total fee for their services.</a:t>
            </a:r>
          </a:p>
          <a:p>
            <a:r>
              <a:rPr lang="en-US" sz="3100" b="1" dirty="0">
                <a:solidFill>
                  <a:schemeClr val="accent5"/>
                </a:solidFill>
              </a:rPr>
              <a:t>Taxpayer is then considered a client of the firm, and will be e-mailed acknowledgement of acceptance and further instructions on the process.</a:t>
            </a:r>
          </a:p>
          <a:p>
            <a:r>
              <a:rPr lang="en-US" sz="3100" b="1" dirty="0">
                <a:solidFill>
                  <a:schemeClr val="accent5"/>
                </a:solidFill>
              </a:rPr>
              <a:t>The client will receive a link to set up  their secure portal.</a:t>
            </a:r>
          </a:p>
          <a:p>
            <a:r>
              <a:rPr lang="en-US" sz="3100" b="1" dirty="0">
                <a:solidFill>
                  <a:schemeClr val="accent5"/>
                </a:solidFill>
              </a:rPr>
              <a:t>Client will fill in tax organizer and upload their tax documents in pdf, excel, word, or picture format including client’s prior tax return if not prepared by us.</a:t>
            </a:r>
          </a:p>
          <a:p>
            <a:r>
              <a:rPr lang="en-US" sz="3100" b="1" dirty="0">
                <a:solidFill>
                  <a:schemeClr val="accent5"/>
                </a:solidFill>
              </a:rPr>
              <a:t>Our team will prepare your taxes and answer all your questions.</a:t>
            </a:r>
          </a:p>
          <a:p>
            <a:r>
              <a:rPr lang="en-US" sz="3100" b="1" dirty="0">
                <a:solidFill>
                  <a:schemeClr val="accent5"/>
                </a:solidFill>
              </a:rPr>
              <a:t>We will upload a draft of your tax return to the firm portal  for review and discussion. </a:t>
            </a:r>
          </a:p>
          <a:p>
            <a:r>
              <a:rPr lang="en-US" sz="3100" b="1" dirty="0">
                <a:solidFill>
                  <a:schemeClr val="accent5"/>
                </a:solidFill>
              </a:rPr>
              <a:t>Any necessary corrections will be made to draft.</a:t>
            </a:r>
          </a:p>
          <a:p>
            <a:r>
              <a:rPr lang="en-US" sz="3100" b="1" dirty="0">
                <a:solidFill>
                  <a:schemeClr val="accent5"/>
                </a:solidFill>
              </a:rPr>
              <a:t>Final version of the tax return will be uploaded to the portal.</a:t>
            </a:r>
          </a:p>
          <a:p>
            <a:r>
              <a:rPr lang="en-US" sz="3100" b="1" dirty="0">
                <a:solidFill>
                  <a:schemeClr val="accent5"/>
                </a:solidFill>
              </a:rPr>
              <a:t>Firm will charge the remaining fifty percent of the fee.</a:t>
            </a:r>
          </a:p>
          <a:p>
            <a:r>
              <a:rPr lang="en-US" sz="3100" b="1" dirty="0">
                <a:solidFill>
                  <a:schemeClr val="accent5"/>
                </a:solidFill>
              </a:rPr>
              <a:t>Client will then review and confirm the final draft of the tax return and sign the e-file authorization forms.</a:t>
            </a:r>
          </a:p>
          <a:p>
            <a:r>
              <a:rPr lang="en-US" sz="3100" b="1" dirty="0">
                <a:solidFill>
                  <a:schemeClr val="accent5"/>
                </a:solidFill>
              </a:rPr>
              <a:t>Firm will then e-file tax returns for both federal and state.</a:t>
            </a:r>
          </a:p>
          <a:p>
            <a:r>
              <a:rPr lang="en-US" sz="3100" b="1" dirty="0">
                <a:solidFill>
                  <a:schemeClr val="accent5"/>
                </a:solidFill>
              </a:rPr>
              <a:t>The Client will have the option to set up a direct debit to pay taxes or direct deposit to receive their refund.</a:t>
            </a:r>
          </a:p>
          <a:p>
            <a:r>
              <a:rPr lang="en-US" sz="3100" b="1" dirty="0">
                <a:solidFill>
                  <a:schemeClr val="accent5"/>
                </a:solidFill>
              </a:rPr>
              <a:t>Firm will send email to client e-file confirmation acknowledgement as proof of successful filing and acceptance by  Federal and State.</a:t>
            </a:r>
          </a:p>
          <a:p>
            <a:pPr marL="0" indent="0">
              <a:buNone/>
            </a:pPr>
            <a:endParaRPr lang="en-US" dirty="0">
              <a:solidFill>
                <a:schemeClr val="accent5"/>
              </a:solidFill>
            </a:endParaRPr>
          </a:p>
          <a:p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F968B5F-9A64-2D46-7E86-4990A177A9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3059" y="1508853"/>
            <a:ext cx="4069976" cy="1659297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1" name="Picture 3">
            <a:extLst>
              <a:ext uri="{FF2B5EF4-FFF2-40B4-BE49-F238E27FC236}">
                <a16:creationId xmlns:a16="http://schemas.microsoft.com/office/drawing/2014/main" id="{93609210-B007-1447-D890-33AD0AE1D00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212" r="37717" b="-2"/>
          <a:stretch/>
        </p:blipFill>
        <p:spPr>
          <a:xfrm rot="5400000">
            <a:off x="1316231" y="2412014"/>
            <a:ext cx="3331976" cy="5365948"/>
          </a:xfrm>
          <a:custGeom>
            <a:avLst/>
            <a:gdLst/>
            <a:ahLst/>
            <a:cxnLst/>
            <a:rect l="l" t="t" r="r" b="b"/>
            <a:pathLst>
              <a:path w="4901771" h="6858000">
                <a:moveTo>
                  <a:pt x="1623023" y="0"/>
                </a:moveTo>
                <a:lnTo>
                  <a:pt x="2716256" y="0"/>
                </a:lnTo>
                <a:lnTo>
                  <a:pt x="3496422" y="0"/>
                </a:lnTo>
                <a:lnTo>
                  <a:pt x="4544484" y="0"/>
                </a:lnTo>
                <a:lnTo>
                  <a:pt x="4710787" y="0"/>
                </a:lnTo>
                <a:lnTo>
                  <a:pt x="4901771" y="0"/>
                </a:lnTo>
                <a:lnTo>
                  <a:pt x="4901771" y="6858000"/>
                </a:lnTo>
                <a:lnTo>
                  <a:pt x="4710787" y="6858000"/>
                </a:lnTo>
                <a:lnTo>
                  <a:pt x="4544484" y="6858000"/>
                </a:lnTo>
                <a:lnTo>
                  <a:pt x="3496422" y="6858000"/>
                </a:lnTo>
                <a:lnTo>
                  <a:pt x="2716256" y="6858000"/>
                </a:lnTo>
                <a:lnTo>
                  <a:pt x="2502754" y="6858000"/>
                </a:lnTo>
                <a:lnTo>
                  <a:pt x="2390998" y="6780599"/>
                </a:lnTo>
                <a:cubicBezTo>
                  <a:pt x="2217180" y="6653108"/>
                  <a:pt x="2046553" y="6515397"/>
                  <a:pt x="1874350" y="6374814"/>
                </a:cubicBezTo>
                <a:cubicBezTo>
                  <a:pt x="928725" y="5602839"/>
                  <a:pt x="0" y="4969131"/>
                  <a:pt x="0" y="3621656"/>
                </a:cubicBezTo>
                <a:cubicBezTo>
                  <a:pt x="0" y="2093192"/>
                  <a:pt x="573736" y="754641"/>
                  <a:pt x="1600899" y="14997"/>
                </a:cubicBezTo>
                <a:close/>
              </a:path>
            </a:pathLst>
          </a:custGeom>
        </p:spPr>
      </p:pic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D9A8DA4D-5CDB-C9B9-554D-755A74FFBC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9987140"/>
              </p:ext>
            </p:extLst>
          </p:nvPr>
        </p:nvGraphicFramePr>
        <p:xfrm>
          <a:off x="1763059" y="186317"/>
          <a:ext cx="8128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1465683907"/>
                    </a:ext>
                  </a:extLst>
                </a:gridCol>
              </a:tblGrid>
              <a:tr h="20813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266364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07B44F69-8D71-5A59-7224-666455B9BC90}"/>
              </a:ext>
            </a:extLst>
          </p:cNvPr>
          <p:cNvSpPr txBox="1"/>
          <p:nvPr/>
        </p:nvSpPr>
        <p:spPr>
          <a:xfrm>
            <a:off x="1763059" y="166595"/>
            <a:ext cx="48319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J.D JEUNE CPA,PC</a:t>
            </a:r>
          </a:p>
          <a:p>
            <a:r>
              <a:rPr lang="en-US" i="1" dirty="0"/>
              <a:t>Certified Public Accountants &amp; Advisors</a:t>
            </a:r>
          </a:p>
        </p:txBody>
      </p:sp>
      <p:pic>
        <p:nvPicPr>
          <p:cNvPr id="12" name="Picture 11" descr="A green and white letter and star&#10;&#10;Description automatically generated">
            <a:extLst>
              <a:ext uri="{FF2B5EF4-FFF2-40B4-BE49-F238E27FC236}">
                <a16:creationId xmlns:a16="http://schemas.microsoft.com/office/drawing/2014/main" id="{BF6D0203-E1BB-95AC-17B9-D02A8C5E4AF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966" y="186317"/>
            <a:ext cx="992093" cy="1369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08191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680</TotalTime>
  <Words>316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</vt:lpstr>
      <vt:lpstr>                 Professional Tax Preparation Process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Professional Tax Preparation Process</dc:title>
  <dc:creator>DieuDonne Jean Marie Jeune</dc:creator>
  <cp:lastModifiedBy>DieuDonne Jean Marie Jeune</cp:lastModifiedBy>
  <cp:revision>3</cp:revision>
  <dcterms:created xsi:type="dcterms:W3CDTF">2023-11-23T03:39:51Z</dcterms:created>
  <dcterms:modified xsi:type="dcterms:W3CDTF">2024-01-15T16:55:40Z</dcterms:modified>
</cp:coreProperties>
</file>