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1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692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653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77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307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8775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0209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38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476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575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15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736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209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757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375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4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51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143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F8F91-0D2E-430D-8B96-5F0F7A12D7A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657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83F8F91-0D2E-430D-8B96-5F0F7A12D7A4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A6760-1097-4EF5-85DD-4BE45AF28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1936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jdjeunecpapc.com/contact/request-appointmen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jdjeunecpapc.com/contact/request-appointmen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jdjeunecpapc.com/contact/request-appointmen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jdjeunecpapc.com/contact/request-appointmen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jdjeunecpapc.com/contact/request-appointmen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jdjeunecpapc.com/contact/request-appointmen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DDBF3-7801-44B8-6D18-26E037F8E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058" y="452717"/>
            <a:ext cx="8717462" cy="1307071"/>
          </a:xfrm>
        </p:spPr>
        <p:txBody>
          <a:bodyPr/>
          <a:lstStyle/>
          <a:p>
            <a:r>
              <a:rPr lang="en-US" sz="1800" b="1" u="sng" spc="65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TAX PREPARATION</a:t>
            </a:r>
            <a:r>
              <a:rPr lang="en-US" sz="1800" b="1" u="sng" spc="20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spc="8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SERVICE</a:t>
            </a:r>
            <a:r>
              <a:rPr lang="en-US" sz="1800" b="1" u="sng" spc="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spc="75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FEES</a:t>
            </a:r>
            <a:b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b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Form</a:t>
            </a:r>
            <a:r>
              <a:rPr lang="en-US" sz="18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1040</a:t>
            </a:r>
            <a:r>
              <a:rPr lang="en-US" sz="18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FEE</a:t>
            </a:r>
            <a:r>
              <a:rPr lang="en-US" sz="18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STRUCTURE</a:t>
            </a:r>
            <a:b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Compliance</a:t>
            </a: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:</a:t>
            </a:r>
            <a:r>
              <a:rPr lang="en-US" sz="1800" b="1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$</a:t>
            </a:r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475</a:t>
            </a:r>
            <a:r>
              <a:rPr lang="en-US" sz="1800" b="1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</a:t>
            </a:r>
            <a:r>
              <a:rPr lang="en-U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spc="-15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Collaboration</a:t>
            </a: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:</a:t>
            </a:r>
            <a:r>
              <a:rPr lang="en-US" sz="1800" b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$</a:t>
            </a:r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975</a:t>
            </a:r>
            <a:r>
              <a:rPr lang="en-US" sz="1800" b="1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</a:t>
            </a:r>
            <a:r>
              <a:rPr lang="en-U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5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Concierge</a:t>
            </a:r>
            <a:r>
              <a:rPr lang="en-US" sz="1800" b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$17</a:t>
            </a:r>
            <a:r>
              <a:rPr lang="en-US" sz="1800" b="1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5</a:t>
            </a:r>
            <a:r>
              <a:rPr lang="en-US" sz="1800" b="1" spc="-4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</a:t>
            </a:r>
            <a:br>
              <a:rPr lang="en-U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b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*Additional</a:t>
            </a:r>
            <a:r>
              <a:rPr lang="en-US" sz="1800" b="1" u="sng" spc="-15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Schedule</a:t>
            </a:r>
            <a:r>
              <a:rPr lang="en-US" sz="1800" b="1" u="sng" spc="-15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fees</a:t>
            </a:r>
            <a:r>
              <a:rPr lang="en-US" sz="1800" b="1" u="sng" spc="-10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added</a:t>
            </a:r>
            <a:r>
              <a:rPr lang="en-US" sz="1800" b="1" u="sng" spc="-15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spc="-15" dirty="0"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to package</a:t>
            </a:r>
            <a:b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38B26-8732-91FF-10A7-86F2CADF3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969" y="2337758"/>
            <a:ext cx="6650967" cy="2501660"/>
          </a:xfrm>
        </p:spPr>
        <p:txBody>
          <a:bodyPr/>
          <a:lstStyle/>
          <a:p>
            <a:pPr marL="0" marR="0">
              <a:spcBef>
                <a:spcPts val="10"/>
              </a:spcBef>
              <a:spcAft>
                <a:spcPts val="0"/>
              </a:spcAft>
              <a:tabLst>
                <a:tab pos="4219575" algn="l"/>
              </a:tabLs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Schedule</a:t>
            </a:r>
            <a:r>
              <a:rPr lang="en-U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</a:t>
            </a:r>
            <a:r>
              <a:rPr lang="en-U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</a:t>
            </a:r>
            <a:r>
              <a:rPr lang="en-U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Rent</a:t>
            </a:r>
            <a:r>
              <a:rPr lang="en-US" sz="1800" spc="-2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al investment up to two 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	  </a:t>
            </a:r>
            <a:r>
              <a:rPr lang="en-U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$</a:t>
            </a:r>
            <a:r>
              <a:rPr lang="en-US" sz="1800" spc="-2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275</a:t>
            </a: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0">
              <a:spcBef>
                <a:spcPts val="10"/>
              </a:spcBef>
              <a:spcAft>
                <a:spcPts val="0"/>
              </a:spcAft>
              <a:tabLst>
                <a:tab pos="4219575" algn="l"/>
              </a:tabLs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Schedule</a:t>
            </a:r>
            <a:r>
              <a:rPr lang="en-US" sz="18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</a:t>
            </a:r>
            <a:r>
              <a:rPr lang="en-U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</a:t>
            </a:r>
            <a:r>
              <a:rPr lang="en-U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Self</a:t>
            </a:r>
            <a:r>
              <a:rPr lang="en-U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Employed/SMLLC/K-1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	  </a:t>
            </a:r>
            <a:r>
              <a:rPr lang="en-U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$</a:t>
            </a:r>
            <a:r>
              <a:rPr lang="en-US" sz="1800" spc="-2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300</a:t>
            </a: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4219575" algn="l"/>
              </a:tabLs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Schedule</a:t>
            </a:r>
            <a:r>
              <a:rPr lang="en-U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</a:t>
            </a:r>
            <a:r>
              <a:rPr lang="en-U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</a:t>
            </a:r>
            <a:r>
              <a:rPr lang="en-US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Capital</a:t>
            </a:r>
            <a:r>
              <a:rPr lang="en-US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Gains</a:t>
            </a:r>
            <a:r>
              <a:rPr lang="en-US" sz="18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Losses     	 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$</a:t>
            </a:r>
            <a:r>
              <a:rPr lang="en-US" sz="1800" spc="-25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7</a:t>
            </a:r>
            <a:r>
              <a:rPr lang="en-US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</a:t>
            </a: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0">
              <a:spcBef>
                <a:spcPts val="5"/>
              </a:spcBef>
              <a:spcAft>
                <a:spcPts val="0"/>
              </a:spcAft>
              <a:tabLst>
                <a:tab pos="4219575" algn="l"/>
              </a:tabLs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Earned</a:t>
            </a:r>
            <a:r>
              <a:rPr lang="en-US" sz="18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Income</a:t>
            </a:r>
            <a:r>
              <a:rPr lang="en-US" sz="18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Tax</a:t>
            </a:r>
            <a:r>
              <a:rPr lang="en-US" sz="18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Credit-</a:t>
            </a:r>
            <a:r>
              <a:rPr lang="en-US" sz="1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EITC                          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$</a:t>
            </a:r>
            <a:r>
              <a:rPr lang="en-US" sz="1800" spc="-25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175</a:t>
            </a:r>
            <a:endParaRPr lang="en-US" sz="1800" spc="-25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4219575" algn="l"/>
              </a:tabLst>
            </a:pPr>
            <a:r>
              <a:rPr lang="en-US" sz="1800" spc="-25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Restricted Stock Units                                               $75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4219575" algn="l"/>
              </a:tabLst>
            </a:pPr>
            <a:r>
              <a:rPr lang="en-US" sz="1800" spc="-25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Incentive Stock Options                                            $75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4219575" algn="l"/>
              </a:tabLst>
            </a:pPr>
            <a:r>
              <a:rPr lang="en-US" sz="1800" spc="-25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Foreign Income/Accounts	         $150</a:t>
            </a: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508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5EB8C-15F2-C755-E109-6B565FA62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045" y="405443"/>
            <a:ext cx="7410091" cy="741870"/>
          </a:xfrm>
        </p:spPr>
        <p:txBody>
          <a:bodyPr/>
          <a:lstStyle/>
          <a:p>
            <a:r>
              <a:rPr lang="en-US" sz="1800" spc="-1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Compliance: 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$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475-for those that just need their tax return prepared and have no tax and accounting questions throughout the year.</a:t>
            </a:r>
            <a:br>
              <a:rPr lang="en-US" sz="180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EE5E16-948D-F221-E35E-7F2F3594F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7146" y="1077363"/>
            <a:ext cx="6642943" cy="3089195"/>
          </a:xfrm>
        </p:spPr>
        <p:txBody>
          <a:bodyPr>
            <a:normAutofit fontScale="85000" lnSpcReduction="20000"/>
          </a:bodyPr>
          <a:lstStyle/>
          <a:p>
            <a:pPr marL="342900" marR="0" lvl="0" indent="-342900">
              <a:spcBef>
                <a:spcPts val="5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"/>
              <a:tabLst>
                <a:tab pos="560705" algn="l"/>
              </a:tabLst>
            </a:pP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Federal</a:t>
            </a:r>
            <a:r>
              <a:rPr lang="en-US" sz="1800" spc="-5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-10" dirty="0"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&amp; up to two States </a:t>
            </a:r>
            <a:endParaRPr lang="en-US" sz="1800" spc="0" dirty="0">
              <a:effectLst/>
              <a:latin typeface="Cambria" panose="020405030504060302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"/>
              <a:tabLst>
                <a:tab pos="560705" algn="l"/>
              </a:tabLst>
            </a:pP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Child</a:t>
            </a:r>
            <a:r>
              <a:rPr lang="en-US" sz="1800" spc="-3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tax</a:t>
            </a:r>
            <a:r>
              <a:rPr lang="en-US" sz="1800" spc="-2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credit</a:t>
            </a:r>
            <a:endParaRPr lang="en-US" sz="1800" spc="0" dirty="0">
              <a:effectLst/>
              <a:latin typeface="Cambria" panose="020405030504060302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"/>
              <a:tabLst>
                <a:tab pos="560705" algn="l"/>
              </a:tabLst>
            </a:pP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Child</a:t>
            </a:r>
            <a:r>
              <a:rPr lang="en-US" sz="1800" spc="-4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and</a:t>
            </a:r>
            <a:r>
              <a:rPr lang="en-US" sz="1800" spc="-3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dependent</a:t>
            </a:r>
            <a:r>
              <a:rPr lang="en-US" sz="1800" spc="-2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care</a:t>
            </a:r>
            <a:r>
              <a:rPr lang="en-US" sz="1800" spc="-3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credit</a:t>
            </a:r>
            <a:endParaRPr lang="en-US" sz="1800" spc="0" dirty="0">
              <a:effectLst/>
              <a:latin typeface="Cambria" panose="020405030504060302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"/>
              <a:tabLst>
                <a:tab pos="560705" algn="l"/>
              </a:tabLst>
            </a:pPr>
            <a:r>
              <a:rPr lang="en-US" sz="1800" spc="-1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Education</a:t>
            </a:r>
            <a:r>
              <a:rPr lang="en-US" sz="1800" spc="1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credit</a:t>
            </a:r>
            <a:endParaRPr lang="en-US" sz="1800" spc="0" dirty="0">
              <a:effectLst/>
              <a:latin typeface="Cambria" panose="020405030504060302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"/>
              <a:tabLst>
                <a:tab pos="560705" algn="l"/>
              </a:tabLst>
            </a:pP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Itemized</a:t>
            </a:r>
            <a:r>
              <a:rPr lang="en-US" sz="1800" spc="-5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deductions</a:t>
            </a:r>
            <a:endParaRPr lang="en-US" sz="1800" spc="0" dirty="0">
              <a:effectLst/>
              <a:latin typeface="Cambria" panose="020405030504060302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"/>
              <a:tabLst>
                <a:tab pos="560705" algn="l"/>
              </a:tabLst>
            </a:pP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Assist</a:t>
            </a:r>
            <a:r>
              <a:rPr lang="en-US" sz="1800" spc="-4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dirty="0"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with completing</a:t>
            </a:r>
            <a:r>
              <a:rPr lang="en-US" sz="1800" spc="-3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dirty="0"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withholding form (w-4)</a:t>
            </a:r>
            <a:r>
              <a:rPr lang="en-US" sz="1800" spc="-4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for</a:t>
            </a:r>
            <a:r>
              <a:rPr lang="en-US" sz="1800" spc="-1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current</a:t>
            </a:r>
            <a:r>
              <a:rPr lang="en-US" sz="1800" spc="-2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year’s return.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"/>
              <a:tabLst>
                <a:tab pos="560705" algn="l"/>
              </a:tabLst>
            </a:pPr>
            <a:r>
              <a:rPr lang="en-US" sz="1800" spc="-1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Review of tax return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"/>
              <a:tabLst>
                <a:tab pos="560705" algn="l"/>
              </a:tabLst>
            </a:pP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Digital document storage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"/>
              <a:tabLst>
                <a:tab pos="560705" algn="l"/>
              </a:tabLst>
            </a:pPr>
            <a:r>
              <a:rPr lang="en-US" sz="1800" dirty="0"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Newsletter submission</a:t>
            </a:r>
            <a:endParaRPr lang="en-US" sz="1800" spc="0" dirty="0">
              <a:effectLst/>
              <a:latin typeface="Cambria" panose="020405030504060302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0" marR="184150" lvl="0" indent="0">
              <a:spcBef>
                <a:spcPts val="0"/>
              </a:spcBef>
              <a:spcAft>
                <a:spcPts val="0"/>
              </a:spcAft>
              <a:buSzPts val="1300"/>
              <a:buNone/>
              <a:tabLst>
                <a:tab pos="561340" algn="l"/>
              </a:tabLst>
            </a:pPr>
            <a:endParaRPr lang="en-US" sz="1800" spc="0" dirty="0">
              <a:effectLst/>
              <a:latin typeface="Cambria" panose="020405030504060302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endParaRPr lang="en-US" dirty="0"/>
          </a:p>
          <a:p>
            <a:r>
              <a:rPr lang="en-US" dirty="0"/>
              <a:t>Select this   </a:t>
            </a:r>
            <a:r>
              <a:rPr lang="en-US" dirty="0">
                <a:hlinkClick r:id="rId2"/>
              </a:rPr>
              <a:t>Request Appointment | J.D JEUNE CPA, PC (jdjeunecpapc.com)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160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7B47D-1365-BC39-43FE-65F102395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102" y="552260"/>
            <a:ext cx="6918987" cy="750329"/>
          </a:xfrm>
        </p:spPr>
        <p:txBody>
          <a:bodyPr/>
          <a:lstStyle/>
          <a:p>
            <a:r>
              <a:rPr lang="en-US" sz="1800" b="1" u="sng" spc="-15" dirty="0"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Collaboration: </a:t>
            </a:r>
            <a: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$975- for those that want year-round access to their CPA. Perfect for smal</a:t>
            </a:r>
            <a:r>
              <a:rPr lang="en-US" sz="1800" b="1" u="sng" dirty="0"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 business owner or self-employed</a:t>
            </a:r>
            <a:br>
              <a:rPr lang="en-US" sz="1800" b="1" u="sng" dirty="0"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b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US" sz="1800" b="1" u="sng" dirty="0"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Compliance and plus</a:t>
            </a:r>
            <a:b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865503-9C11-D514-7EDF-2D7D05EE1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367" y="1630392"/>
            <a:ext cx="6918987" cy="3071004"/>
          </a:xfrm>
        </p:spPr>
        <p:txBody>
          <a:bodyPr>
            <a:normAutofit fontScale="92500" lnSpcReduction="10000"/>
          </a:bodyPr>
          <a:lstStyle/>
          <a:p>
            <a:pPr marL="742950" marR="0" lvl="1" indent="-285750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buSzPts val="1300"/>
              <a:buFont typeface="Wingdings" panose="05000000000000000000" pitchFamily="2" charset="2"/>
              <a:buChar char=""/>
              <a:tabLst>
                <a:tab pos="826770" algn="l"/>
              </a:tabLst>
            </a:pP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Up</a:t>
            </a:r>
            <a:r>
              <a:rPr lang="en-US" sz="1300" spc="-2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to</a:t>
            </a:r>
            <a:r>
              <a:rPr lang="en-US" sz="1300" spc="-2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3</a:t>
            </a:r>
            <a:r>
              <a:rPr lang="en-US" sz="1300" spc="-1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State</a:t>
            </a:r>
            <a:r>
              <a:rPr lang="en-US" sz="1300" spc="-15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en-US" sz="1300" spc="-1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returns</a:t>
            </a:r>
            <a:endParaRPr lang="en-US" sz="1100" spc="0" dirty="0">
              <a:effectLst/>
              <a:latin typeface="Cambria" panose="020405030504060302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marR="236855" lvl="2" indent="-228600">
              <a:spcBef>
                <a:spcPts val="0"/>
              </a:spcBef>
              <a:spcAft>
                <a:spcPts val="0"/>
              </a:spcAft>
              <a:buSzPts val="1300"/>
              <a:buFont typeface="Symbol" panose="05050102010706020507" pitchFamily="18" charset="2"/>
              <a:buChar char=""/>
              <a:tabLst>
                <a:tab pos="1076325" algn="l"/>
              </a:tabLst>
            </a:pP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Firm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will</a:t>
            </a:r>
            <a:r>
              <a:rPr lang="en-US" sz="1300" spc="-3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assist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with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answering</a:t>
            </a:r>
            <a:r>
              <a:rPr lang="en-US" sz="1300" spc="-3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tax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related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questions</a:t>
            </a:r>
            <a:r>
              <a:rPr lang="en-US" sz="1300" spc="-3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related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to</a:t>
            </a:r>
            <a:r>
              <a:rPr lang="en-US" sz="1300" spc="-2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FAFSA</a:t>
            </a:r>
            <a:r>
              <a:rPr lang="en-US" sz="1300" spc="-2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Student aid forms.</a:t>
            </a:r>
            <a:endParaRPr lang="en-US" sz="1100" spc="0" dirty="0">
              <a:effectLst/>
              <a:latin typeface="Cambria" panose="020405030504060302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marR="724535" lvl="2" indent="-228600">
              <a:spcBef>
                <a:spcPts val="0"/>
              </a:spcBef>
              <a:spcAft>
                <a:spcPts val="0"/>
              </a:spcAft>
              <a:buSzPts val="1300"/>
              <a:buFont typeface="Symbol" panose="05050102010706020507" pitchFamily="18" charset="2"/>
              <a:buChar char=""/>
              <a:tabLst>
                <a:tab pos="1076325" algn="l"/>
              </a:tabLst>
            </a:pP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Assist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self-employed</a:t>
            </a:r>
            <a:r>
              <a:rPr lang="en-US" sz="1300" spc="-1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and</a:t>
            </a:r>
            <a:r>
              <a:rPr lang="en-US" sz="1300" spc="-2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1099</a:t>
            </a:r>
            <a:r>
              <a:rPr lang="en-US" sz="1300" spc="-2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Taxpayer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in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preparing</a:t>
            </a:r>
            <a:r>
              <a:rPr lang="en-US" sz="1300" spc="-2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Federal</a:t>
            </a:r>
            <a:r>
              <a:rPr lang="en-US" sz="1300" spc="-3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and</a:t>
            </a:r>
            <a:r>
              <a:rPr lang="en-US" sz="1300" spc="-3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State estimated tax payments.</a:t>
            </a:r>
            <a:endParaRPr lang="en-US" sz="1100" spc="0" dirty="0">
              <a:effectLst/>
              <a:latin typeface="Cambria" panose="020405030504060302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marR="444500" lvl="2" indent="-228600">
              <a:spcBef>
                <a:spcPts val="0"/>
              </a:spcBef>
              <a:spcAft>
                <a:spcPts val="0"/>
              </a:spcAft>
              <a:buSzPts val="1300"/>
              <a:buFont typeface="Symbol" panose="05050102010706020507" pitchFamily="18" charset="2"/>
              <a:buChar char=""/>
              <a:tabLst>
                <a:tab pos="1076325" algn="l"/>
              </a:tabLst>
            </a:pP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Review</a:t>
            </a:r>
            <a:r>
              <a:rPr lang="en-US" sz="1300" spc="-2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tax</a:t>
            </a:r>
            <a:r>
              <a:rPr lang="en-US" sz="1300" spc="-2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impact</a:t>
            </a:r>
            <a:r>
              <a:rPr lang="en-US" sz="1300" spc="-2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on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401k/Pension,</a:t>
            </a:r>
            <a:r>
              <a:rPr lang="en-US" sz="1300" spc="-3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or</a:t>
            </a:r>
            <a:r>
              <a:rPr lang="en-US" sz="1300" spc="-3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related</a:t>
            </a:r>
            <a:r>
              <a:rPr lang="en-US" sz="1300" spc="-2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retirement</a:t>
            </a:r>
            <a:r>
              <a:rPr lang="en-US" sz="1300" spc="-3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arrangement</a:t>
            </a:r>
            <a:r>
              <a:rPr lang="en-US" sz="1300" spc="-2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for present tax year.</a:t>
            </a:r>
          </a:p>
          <a:p>
            <a:pPr marL="1143000" marR="444500" lvl="2" indent="-228600">
              <a:spcBef>
                <a:spcPts val="0"/>
              </a:spcBef>
              <a:spcAft>
                <a:spcPts val="0"/>
              </a:spcAft>
              <a:buSzPts val="1300"/>
              <a:buFont typeface="Symbol" panose="05050102010706020507" pitchFamily="18" charset="2"/>
              <a:buChar char=""/>
              <a:tabLst>
                <a:tab pos="1076325" algn="l"/>
              </a:tabLst>
            </a:pPr>
            <a:r>
              <a:rPr lang="en-US" sz="1300" dirty="0"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IRS notice Assistance</a:t>
            </a:r>
          </a:p>
          <a:p>
            <a:pPr marL="1143000" marR="444500" lvl="2" indent="-228600">
              <a:spcBef>
                <a:spcPts val="0"/>
              </a:spcBef>
              <a:spcAft>
                <a:spcPts val="0"/>
              </a:spcAft>
              <a:buSzPts val="1300"/>
              <a:buFont typeface="Symbol" panose="05050102010706020507" pitchFamily="18" charset="2"/>
              <a:buChar char=""/>
              <a:tabLst>
                <a:tab pos="1076325" algn="l"/>
              </a:tabLst>
            </a:pPr>
            <a:r>
              <a:rPr lang="en-US" sz="1300" dirty="0"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Year-round access for “quick questions</a:t>
            </a:r>
          </a:p>
          <a:p>
            <a:pPr marL="1143000" marR="444500" lvl="2" indent="-228600">
              <a:spcBef>
                <a:spcPts val="0"/>
              </a:spcBef>
              <a:spcAft>
                <a:spcPts val="0"/>
              </a:spcAft>
              <a:buSzPts val="1300"/>
              <a:buFont typeface="Symbol" panose="05050102010706020507" pitchFamily="18" charset="2"/>
              <a:buChar char=""/>
              <a:tabLst>
                <a:tab pos="1076325" algn="l"/>
              </a:tabLst>
            </a:pPr>
            <a:r>
              <a:rPr lang="en-US" sz="1300" dirty="0"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Assistance setting up streamlined installment agreement with IRS/EFTPS Account</a:t>
            </a:r>
          </a:p>
          <a:p>
            <a:pPr marL="914400" marR="444500" lvl="2" indent="0">
              <a:spcBef>
                <a:spcPts val="0"/>
              </a:spcBef>
              <a:spcAft>
                <a:spcPts val="0"/>
              </a:spcAft>
              <a:buSzPts val="1300"/>
              <a:buNone/>
              <a:tabLst>
                <a:tab pos="1076325" algn="l"/>
              </a:tabLst>
            </a:pPr>
            <a:endParaRPr lang="en-US" sz="1300" spc="0" dirty="0">
              <a:effectLst/>
              <a:latin typeface="Cambria" panose="020405030504060302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914400" marR="444500" lvl="2" indent="0">
              <a:spcBef>
                <a:spcPts val="0"/>
              </a:spcBef>
              <a:spcAft>
                <a:spcPts val="0"/>
              </a:spcAft>
              <a:buSzPts val="1300"/>
              <a:buNone/>
              <a:tabLst>
                <a:tab pos="1076325" algn="l"/>
              </a:tabLst>
            </a:pPr>
            <a:endParaRPr lang="en-US" sz="1300" spc="0" dirty="0">
              <a:effectLst/>
              <a:latin typeface="Cambria" panose="020405030504060302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marR="444500" lvl="2" indent="-228600">
              <a:spcBef>
                <a:spcPts val="0"/>
              </a:spcBef>
              <a:spcAft>
                <a:spcPts val="0"/>
              </a:spcAft>
              <a:buSzPts val="1300"/>
              <a:buFont typeface="Symbol" panose="05050102010706020507" pitchFamily="18" charset="2"/>
              <a:buChar char=""/>
              <a:tabLst>
                <a:tab pos="1076325" algn="l"/>
              </a:tabLst>
            </a:pPr>
            <a:endParaRPr lang="en-US" sz="1100" spc="0" dirty="0">
              <a:effectLst/>
              <a:latin typeface="Cambria" panose="020405030504060302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r>
              <a:rPr lang="en-US" dirty="0"/>
              <a:t>Select this   </a:t>
            </a:r>
            <a:r>
              <a:rPr lang="en-US" dirty="0">
                <a:hlinkClick r:id="rId2"/>
              </a:rPr>
              <a:t>Request Appointment | J.D JEUNE CPA, PC (jdjeunecpapc.com)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114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550F8-81DC-3E74-F916-FA785CBFC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970" y="452719"/>
            <a:ext cx="6962120" cy="763606"/>
          </a:xfrm>
        </p:spPr>
        <p:txBody>
          <a:bodyPr/>
          <a:lstStyle/>
          <a:p>
            <a:r>
              <a:rPr lang="en-US" sz="1800" b="1" u="sng" spc="-10" dirty="0"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Concierge:</a:t>
            </a:r>
            <a:r>
              <a:rPr lang="en-US" sz="1800" b="1" u="sng" spc="-10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$1750- for those that want to have multiple touchpoints throughout the year for tax planning &amp; Strategy.</a:t>
            </a:r>
            <a:br>
              <a:rPr lang="en-US" sz="1800" b="1" u="sng" dirty="0">
                <a:effectLst/>
                <a:uFill>
                  <a:solidFill>
                    <a:srgbClr val="000000"/>
                  </a:solidFill>
                </a:u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b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</a:br>
            <a:r>
              <a:rPr lang="en-US" sz="1800" spc="0" dirty="0">
                <a:effectLst/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Collaboration and plus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8C9C1-510C-036D-5208-AD2D8E70B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918" y="1674891"/>
            <a:ext cx="6521436" cy="2319139"/>
          </a:xfrm>
        </p:spPr>
        <p:txBody>
          <a:bodyPr>
            <a:normAutofit fontScale="92500" lnSpcReduction="10000"/>
          </a:bodyPr>
          <a:lstStyle/>
          <a:p>
            <a:pPr marL="457200" marR="207010" lvl="1" indent="0">
              <a:spcBef>
                <a:spcPts val="5"/>
              </a:spcBef>
              <a:spcAft>
                <a:spcPts val="0"/>
              </a:spcAft>
              <a:buSzPts val="1300"/>
              <a:buNone/>
              <a:tabLst>
                <a:tab pos="789940" algn="l"/>
              </a:tabLst>
            </a:pPr>
            <a:endParaRPr lang="en-US" sz="1100" spc="0" dirty="0">
              <a:effectLst/>
              <a:latin typeface="Cambria" panose="020405030504060302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1143000" marR="591820" lvl="2" indent="-228600">
              <a:spcBef>
                <a:spcPts val="0"/>
              </a:spcBef>
              <a:spcAft>
                <a:spcPts val="0"/>
              </a:spcAft>
              <a:buSzPts val="1300"/>
              <a:buFont typeface="Symbol" panose="05050102010706020507" pitchFamily="18" charset="2"/>
              <a:buChar char=""/>
              <a:tabLst>
                <a:tab pos="1018540" algn="l"/>
              </a:tabLst>
            </a:pPr>
            <a:r>
              <a:rPr lang="en-US" sz="1300" dirty="0"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Year-round access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dirty="0"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for quick question</a:t>
            </a:r>
            <a:r>
              <a:rPr lang="en-US" sz="1300" spc="-25" dirty="0"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</a:t>
            </a:r>
            <a:endParaRPr lang="en-US" sz="1300" dirty="0">
              <a:latin typeface="Cambria" panose="020405030504060302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marR="591820" lvl="2" indent="-228600">
              <a:spcBef>
                <a:spcPts val="0"/>
              </a:spcBef>
              <a:spcAft>
                <a:spcPts val="0"/>
              </a:spcAft>
              <a:buSzPts val="1300"/>
              <a:buFont typeface="Symbol" panose="05050102010706020507" pitchFamily="18" charset="2"/>
              <a:buChar char=""/>
              <a:tabLst>
                <a:tab pos="1018540" algn="l"/>
              </a:tabLst>
            </a:pPr>
            <a:r>
              <a:rPr lang="en-US" sz="1300" dirty="0"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CPA comfort letter for business income for the current tax year</a:t>
            </a:r>
            <a:endParaRPr lang="en-US" sz="1100" spc="0" dirty="0">
              <a:effectLst/>
              <a:latin typeface="Cambria" panose="020405030504060302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marR="0" lvl="2" indent="-228600">
              <a:spcBef>
                <a:spcPts val="5"/>
              </a:spcBef>
              <a:spcAft>
                <a:spcPts val="0"/>
              </a:spcAft>
              <a:buSzPts val="1300"/>
              <a:buFont typeface="Symbol" panose="05050102010706020507" pitchFamily="18" charset="2"/>
              <a:buChar char=""/>
              <a:tabLst>
                <a:tab pos="1018540" algn="l"/>
              </a:tabLst>
            </a:pPr>
            <a:r>
              <a:rPr lang="en-US" sz="1300" dirty="0"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Assistance setting up streamlined installment agreement with IRS/EFTPS  Account</a:t>
            </a:r>
            <a:endParaRPr lang="en-US" sz="1100" spc="0" dirty="0">
              <a:effectLst/>
              <a:latin typeface="Cambria" panose="020405030504060302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300"/>
              <a:buFont typeface="Symbol" panose="05050102010706020507" pitchFamily="18" charset="2"/>
              <a:buChar char=""/>
              <a:tabLst>
                <a:tab pos="1018540" algn="l"/>
              </a:tabLst>
            </a:pP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Provide</a:t>
            </a:r>
            <a:r>
              <a:rPr lang="en-US" sz="1300" spc="-4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Report</a:t>
            </a:r>
            <a:r>
              <a:rPr lang="en-US" sz="1300" spc="-3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of</a:t>
            </a:r>
            <a:r>
              <a:rPr lang="en-US" sz="1300" spc="-4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taxpayer</a:t>
            </a:r>
            <a:r>
              <a:rPr lang="en-US" sz="1300" spc="-4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account</a:t>
            </a:r>
            <a:r>
              <a:rPr lang="en-US" sz="1300" spc="-4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summary</a:t>
            </a:r>
            <a:r>
              <a:rPr lang="en-US" sz="1300" spc="-4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and</a:t>
            </a:r>
            <a:r>
              <a:rPr lang="en-US" sz="1300" spc="-4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Tax</a:t>
            </a:r>
            <a:r>
              <a:rPr lang="en-US" sz="1300" spc="-4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Transcript</a:t>
            </a:r>
            <a:r>
              <a:rPr lang="en-US" sz="1300" spc="-3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from</a:t>
            </a:r>
            <a:r>
              <a:rPr lang="en-US" sz="1300" spc="-45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en-US" sz="1300" spc="-2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IRS.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300"/>
              <a:buFont typeface="Symbol" panose="05050102010706020507" pitchFamily="18" charset="2"/>
              <a:buChar char=""/>
              <a:tabLst>
                <a:tab pos="1018540" algn="l"/>
              </a:tabLst>
            </a:pPr>
            <a:r>
              <a:rPr lang="en-US" sz="11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Mid-Year &amp; Fall tax projection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SzPts val="1300"/>
              <a:buFont typeface="Symbol" panose="05050102010706020507" pitchFamily="18" charset="2"/>
              <a:buChar char=""/>
              <a:tabLst>
                <a:tab pos="1018540" algn="l"/>
              </a:tabLst>
            </a:pPr>
            <a:r>
              <a:rPr lang="en-US" sz="1100" spc="0" dirty="0">
                <a:effectLst/>
                <a:latin typeface="Cambria" panose="02040503050406030204" pitchFamily="18" charset="0"/>
                <a:ea typeface="Symbol" panose="05050102010706020507" pitchFamily="18" charset="2"/>
                <a:cs typeface="Symbol" panose="05050102010706020507" pitchFamily="18" charset="2"/>
              </a:rPr>
              <a:t>Annual tax planning meeting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</a:t>
            </a:r>
            <a:endParaRPr lang="en-US" sz="13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r>
              <a:rPr lang="en-US" dirty="0"/>
              <a:t>Select this   </a:t>
            </a:r>
            <a:r>
              <a:rPr lang="en-US" dirty="0">
                <a:hlinkClick r:id="rId2"/>
              </a:rPr>
              <a:t>Request Appointment | J.D JEUNE CPA, PC (jdjeunecpapc.com)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031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F4F8D-5BA7-C2C8-E970-5FE1F2245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474" y="452718"/>
            <a:ext cx="6951616" cy="504814"/>
          </a:xfrm>
        </p:spPr>
        <p:txBody>
          <a:bodyPr/>
          <a:lstStyle/>
          <a:p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BUSINESS</a:t>
            </a:r>
            <a:r>
              <a:rPr lang="en-US" sz="1800" b="1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TAX</a:t>
            </a:r>
            <a:r>
              <a:rPr lang="en-US" sz="1800" b="1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RETURNS :</a:t>
            </a:r>
            <a:b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CCAC0-A45D-9B6A-4A6E-9772B22B8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474" y="1181819"/>
            <a:ext cx="8256761" cy="2856027"/>
          </a:xfrm>
        </p:spPr>
        <p:txBody>
          <a:bodyPr>
            <a:normAutofit lnSpcReduction="10000"/>
          </a:bodyPr>
          <a:lstStyle/>
          <a:p>
            <a:pPr marL="104140" marR="1031240">
              <a:lnSpc>
                <a:spcPct val="102000"/>
              </a:lnSpc>
              <a:spcBef>
                <a:spcPts val="60"/>
              </a:spcBef>
              <a:spcAft>
                <a:spcPts val="0"/>
              </a:spcAft>
              <a:tabLst>
                <a:tab pos="5133975" algn="l"/>
              </a:tabLs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 C- CORPORATION TAX RETURN – WITHOUT WRITE-UP	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$1250.00  </a:t>
            </a:r>
          </a:p>
          <a:p>
            <a:pPr marL="104140" marR="1031240">
              <a:lnSpc>
                <a:spcPct val="102000"/>
              </a:lnSpc>
              <a:spcBef>
                <a:spcPts val="60"/>
              </a:spcBef>
              <a:spcAft>
                <a:spcPts val="0"/>
              </a:spcAft>
              <a:tabLst>
                <a:tab pos="5133975" algn="l"/>
              </a:tabLs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PARTNERSHIP</a:t>
            </a:r>
            <a:r>
              <a:rPr lang="en-US" sz="1800" spc="-6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TAX</a:t>
            </a:r>
            <a:r>
              <a:rPr lang="en-US" sz="18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RETURN</a:t>
            </a:r>
            <a:r>
              <a:rPr lang="en-US" sz="1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</a:t>
            </a:r>
            <a:r>
              <a:rPr lang="en-US" sz="1800" spc="-6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  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WITHOUT</a:t>
            </a:r>
            <a:r>
              <a:rPr lang="en-US" sz="1800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WRITE-</a:t>
            </a:r>
            <a:r>
              <a:rPr lang="en-US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UP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$1250.00</a:t>
            </a: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04140" marR="0">
              <a:spcBef>
                <a:spcPts val="20"/>
              </a:spcBef>
              <a:spcAft>
                <a:spcPts val="0"/>
              </a:spcAft>
              <a:tabLst>
                <a:tab pos="5133975" algn="l"/>
              </a:tabLs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S-CORPORATION</a:t>
            </a:r>
            <a:r>
              <a:rPr lang="en-US" sz="1800" spc="-6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TAX</a:t>
            </a:r>
            <a:r>
              <a:rPr lang="en-US" sz="18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RETURN</a:t>
            </a:r>
            <a:r>
              <a:rPr lang="en-US" sz="1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–</a:t>
            </a:r>
            <a:r>
              <a:rPr lang="en-US" sz="1800" spc="-6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WITHOUT</a:t>
            </a:r>
            <a:r>
              <a:rPr lang="en-US" sz="1800" spc="-6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WRITE-</a:t>
            </a:r>
            <a:r>
              <a:rPr lang="en-US" sz="18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UP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$</a:t>
            </a:r>
            <a:r>
              <a:rPr lang="en-US" sz="1800" spc="14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12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50.00</a:t>
            </a: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04140" marR="0">
              <a:spcBef>
                <a:spcPts val="45"/>
              </a:spcBef>
              <a:spcAft>
                <a:spcPts val="0"/>
              </a:spcAft>
              <a:tabLst>
                <a:tab pos="5133975" algn="l"/>
              </a:tabLs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ESTATE</a:t>
            </a:r>
            <a:r>
              <a:rPr lang="en-US" sz="1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TAX</a:t>
            </a:r>
            <a:r>
              <a:rPr lang="en-US" sz="18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RETURN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                $</a:t>
            </a:r>
            <a:r>
              <a:rPr lang="en-US" sz="1800" spc="1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900.00</a:t>
            </a: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04140" marR="0">
              <a:spcBef>
                <a:spcPts val="65"/>
              </a:spcBef>
              <a:spcAft>
                <a:spcPts val="0"/>
              </a:spcAft>
              <a:tabLst>
                <a:tab pos="5133975" algn="l"/>
              </a:tabLst>
            </a:pP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TRUST</a:t>
            </a:r>
            <a:r>
              <a:rPr lang="en-US" sz="1800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TAX</a:t>
            </a:r>
            <a:r>
              <a:rPr lang="en-US" sz="1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RETURN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                $</a:t>
            </a:r>
            <a:r>
              <a:rPr lang="en-US" sz="18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1500.00</a:t>
            </a:r>
            <a:endParaRPr lang="en-US" sz="18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NOT-FOR-PROFIT</a:t>
            </a:r>
            <a:r>
              <a:rPr lang="en-US" sz="1800" spc="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RETURN</a:t>
            </a:r>
            <a:r>
              <a:rPr lang="en-US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                                                      $</a:t>
            </a:r>
            <a:r>
              <a:rPr lang="en-US" sz="18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1200.00</a:t>
            </a:r>
          </a:p>
          <a:p>
            <a:endParaRPr lang="en-US" sz="1800" spc="-1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1800" spc="-10" dirty="0">
                <a:latin typeface="Cambria" panose="02040503050406030204" pitchFamily="18" charset="0"/>
                <a:ea typeface="Cambria" panose="02040503050406030204" pitchFamily="18" charset="0"/>
              </a:rPr>
              <a:t>Select this   </a:t>
            </a:r>
            <a:r>
              <a:rPr lang="en-US" dirty="0">
                <a:hlinkClick r:id="rId2"/>
              </a:rPr>
              <a:t>Request Appointment | J.D JEUNE CPA, PC (jdjeunecpapc.com)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712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5D758-F8B6-1B38-9294-D740EEC61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18" y="452719"/>
            <a:ext cx="7006672" cy="633698"/>
          </a:xfrm>
        </p:spPr>
        <p:txBody>
          <a:bodyPr/>
          <a:lstStyle/>
          <a:p>
            <a: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ADDITIONAL</a:t>
            </a:r>
            <a:r>
              <a:rPr lang="en-US" sz="1800" b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SERVICES</a:t>
            </a:r>
            <a:br>
              <a:rPr lang="en-US" sz="18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9BA32-1B47-7847-4A9E-66EC5F3C0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565" y="1216325"/>
            <a:ext cx="7006673" cy="3790241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Not-for-profit Registration            		                 $950</a:t>
            </a:r>
          </a:p>
          <a:p>
            <a:r>
              <a:rPr lang="en-US" dirty="0"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Tax Extension filing                                                          $125 </a:t>
            </a:r>
          </a:p>
          <a:p>
            <a:r>
              <a:rPr lang="en-US" dirty="0"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Gift Tax return         		                                          $1500</a:t>
            </a:r>
          </a:p>
          <a:p>
            <a:r>
              <a:rPr lang="en-US" dirty="0">
                <a:latin typeface="Cambria" panose="020405030504060302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Amended tax return –Form 1040X	                 $475</a:t>
            </a:r>
          </a:p>
          <a:p>
            <a:r>
              <a:rPr lang="en-US" dirty="0">
                <a:latin typeface="Cambria" panose="02040503050406030204" pitchFamily="18" charset="0"/>
              </a:rPr>
              <a:t>Payroll Processing-Monthly Service fee                     $475</a:t>
            </a:r>
          </a:p>
          <a:p>
            <a:r>
              <a:rPr lang="en-US" dirty="0">
                <a:latin typeface="Cambria" panose="02040503050406030204" pitchFamily="18" charset="0"/>
              </a:rPr>
              <a:t>Sales tax processing-Quarterly			     $475</a:t>
            </a:r>
          </a:p>
          <a:p>
            <a:r>
              <a:rPr lang="en-US" dirty="0">
                <a:latin typeface="Cambria" panose="02040503050406030204" pitchFamily="18" charset="0"/>
              </a:rPr>
              <a:t>Tax debt resolution discovery fee		                  $725</a:t>
            </a:r>
          </a:p>
          <a:p>
            <a:r>
              <a:rPr lang="en-US" dirty="0">
                <a:latin typeface="Cambria" panose="02040503050406030204" pitchFamily="18" charset="0"/>
              </a:rPr>
              <a:t>Write-up Services                                                              $575 </a:t>
            </a: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***</a:t>
            </a:r>
          </a:p>
          <a:p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Tax Advisory Call/ office meeting				       $150 per half hour</a:t>
            </a:r>
          </a:p>
          <a:p>
            <a:r>
              <a:rPr lang="en-US" sz="1800" spc="-10" dirty="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Select this   </a:t>
            </a:r>
            <a:endParaRPr lang="en-US" sz="1800" spc="-1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1800" spc="-10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sz="1600" dirty="0">
                <a:hlinkClick r:id="rId2"/>
              </a:rPr>
              <a:t>Request Appointment | J.D JEUNE CPA, PC (jdjeunecpapc.com)</a:t>
            </a:r>
            <a:endParaRPr lang="en-US" sz="1800" spc="-1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***Fee is per month. This service will record transactions for up to 1 bank statements,</a:t>
            </a:r>
            <a:r>
              <a:rPr lang="en-US" sz="1800" i="1" spc="16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1800" i="1" spc="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en-US" sz="1800" i="1" spc="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credit</a:t>
            </a:r>
            <a:r>
              <a:rPr lang="en-US" sz="1800" i="1" spc="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card statement</a:t>
            </a:r>
            <a:r>
              <a:rPr lang="en-US" sz="1800" i="1" spc="19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1800" i="1" spc="18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merchant</a:t>
            </a:r>
            <a:r>
              <a:rPr lang="en-US" sz="1800" i="1" spc="17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account</a:t>
            </a:r>
            <a:r>
              <a:rPr lang="en-US" sz="1800" i="1" spc="19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statement.</a:t>
            </a:r>
            <a:r>
              <a:rPr lang="en-US" sz="1800" i="1" spc="17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Any</a:t>
            </a:r>
            <a:r>
              <a:rPr lang="en-US" sz="1800" i="1" spc="18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additional</a:t>
            </a:r>
            <a:r>
              <a:rPr lang="en-US" sz="1800" i="1" spc="19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bank</a:t>
            </a:r>
            <a:r>
              <a:rPr lang="en-US" sz="1800" i="1" spc="17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or</a:t>
            </a:r>
            <a:r>
              <a:rPr lang="en-US" sz="1800" i="1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card</a:t>
            </a:r>
            <a:r>
              <a:rPr lang="en-US" sz="1800" i="1" spc="18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statement</a:t>
            </a:r>
            <a:r>
              <a:rPr lang="en-US" sz="1800" i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will</a:t>
            </a:r>
            <a:r>
              <a:rPr lang="en-US" sz="1800" i="1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be</a:t>
            </a:r>
            <a:r>
              <a:rPr lang="en-US" sz="1800" i="1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charging</a:t>
            </a:r>
            <a:r>
              <a:rPr lang="en-US" sz="1800" i="1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1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 additional $ 150 per statement per month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019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7BA08-1063-E056-9C7D-CF80995FE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 Tax Filing/ Other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0303E-F105-B27C-49F4-46EEA0795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Financial Statements Preparation</a:t>
            </a:r>
          </a:p>
          <a:p>
            <a:r>
              <a:rPr lang="en-US" dirty="0"/>
              <a:t>Bookkeeping Services</a:t>
            </a:r>
          </a:p>
          <a:p>
            <a:r>
              <a:rPr lang="en-US" dirty="0"/>
              <a:t>Tax Debt Resolution matter</a:t>
            </a:r>
          </a:p>
          <a:p>
            <a:r>
              <a:rPr lang="en-US" dirty="0"/>
              <a:t>Attestation Services: Compilation, Reviews, Audits</a:t>
            </a:r>
          </a:p>
          <a:p>
            <a:r>
              <a:rPr lang="en-US" dirty="0"/>
              <a:t>Complex Tax Filing: more than three sole proprietorships, more than three rental properties or K-1s, and or more than three or more state tax filings</a:t>
            </a:r>
          </a:p>
          <a:p>
            <a:pPr marL="0" indent="0">
              <a:buNone/>
            </a:pPr>
            <a:r>
              <a:rPr lang="en-US" dirty="0"/>
              <a:t>     Fees: To be determined after consultation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/>
              <a:t>select this   </a:t>
            </a:r>
            <a:r>
              <a:rPr lang="en-US">
                <a:hlinkClick r:id="rId2"/>
              </a:rPr>
              <a:t>Request Appointment | J.D JEUNE CPA, PC (jdjeunecpapc.com)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6122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2091</TotalTime>
  <Words>674</Words>
  <Application>Microsoft Office PowerPoint</Application>
  <PresentationFormat>On-screen Show (4:3)</PresentationFormat>
  <Paragraphs>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Cambria</vt:lpstr>
      <vt:lpstr>Century Gothic</vt:lpstr>
      <vt:lpstr>Symbol</vt:lpstr>
      <vt:lpstr>Wingdings</vt:lpstr>
      <vt:lpstr>Wingdings 3</vt:lpstr>
      <vt:lpstr>Ion</vt:lpstr>
      <vt:lpstr>TAX PREPARATION SERVICE FEES  Form 1040 FEE STRUCTURE Compliance: $ 475 – Collaboration: $975 – Concierge $1750  *Additional Schedule fees added to package  </vt:lpstr>
      <vt:lpstr>Compliance:  $475-for those that just need their tax return prepared and have no tax and accounting questions throughout the year. </vt:lpstr>
      <vt:lpstr>Collaboration: $975- for those that want year-round access to their CPA. Perfect for small business owner or self-employed  Compliance and plus </vt:lpstr>
      <vt:lpstr>Concierge: $1750- for those that want to have multiple touchpoints throughout the year for tax planning &amp; Strategy.  Collaboration and plus</vt:lpstr>
      <vt:lpstr>BUSINESS TAX RETURNS : </vt:lpstr>
      <vt:lpstr>ADDITIONAL SERVICES </vt:lpstr>
      <vt:lpstr>Complex Tax Filing/ Other services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DieuDonne Jean Marie Jeune</dc:creator>
  <cp:lastModifiedBy>Jean Mary Jeune</cp:lastModifiedBy>
  <cp:revision>23</cp:revision>
  <dcterms:created xsi:type="dcterms:W3CDTF">2024-01-12T02:35:38Z</dcterms:created>
  <dcterms:modified xsi:type="dcterms:W3CDTF">2025-01-07T20:02:26Z</dcterms:modified>
</cp:coreProperties>
</file>