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84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5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7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30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8775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20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38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76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57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1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3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0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5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7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4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5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4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8F91-0D2E-430D-8B96-5F0F7A12D7A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5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83F8F91-0D2E-430D-8B96-5F0F7A12D7A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A6760-1097-4EF5-85DD-4BE45AF2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936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jdjeunecpapc.com/contact/request-appointmen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jdjeunecpapc.com/contact/request-appointmen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jdjeunecpapc.com/contact/request-appointmen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jdjeunecpapc.com/contact/request-appointmen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jdjeunecpapc.com/contact/request-appointmen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jdjeunecpapc.com/contact/request-appointme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DDBF3-7801-44B8-6D18-26E037F8E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577809" cy="1077318"/>
          </a:xfrm>
        </p:spPr>
        <p:txBody>
          <a:bodyPr/>
          <a:lstStyle/>
          <a:p>
            <a:r>
              <a:rPr lang="en-US" sz="1800" b="1" u="sng" spc="65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TAX PREPARATION</a:t>
            </a:r>
            <a:r>
              <a:rPr lang="en-US" sz="1800" b="1" u="sng" spc="20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spc="8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SERVICE</a:t>
            </a:r>
            <a:r>
              <a:rPr lang="en-US" sz="1800" b="1" u="sng" spc="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spc="75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FEES</a:t>
            </a:r>
            <a:b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b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Form</a:t>
            </a:r>
            <a:r>
              <a:rPr lang="en-US" sz="18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1040</a:t>
            </a:r>
            <a:r>
              <a:rPr lang="en-US" sz="18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FEE</a:t>
            </a:r>
            <a:r>
              <a:rPr lang="en-US" sz="18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STRUCTURE</a:t>
            </a:r>
            <a:b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SILVER:</a:t>
            </a:r>
            <a:r>
              <a:rPr lang="en-US" sz="1800" b="1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375</a:t>
            </a:r>
            <a:r>
              <a:rPr lang="en-US" sz="1800" b="1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en-US" sz="18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Base</a:t>
            </a:r>
            <a:r>
              <a:rPr lang="en-US" sz="18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Fee</a:t>
            </a:r>
            <a:r>
              <a:rPr lang="en-US" sz="18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*</a:t>
            </a: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GOLD:</a:t>
            </a:r>
            <a:r>
              <a:rPr lang="en-US" sz="18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$525</a:t>
            </a:r>
            <a:r>
              <a:rPr lang="en-US" sz="1800" b="1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en-US" sz="18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Base</a:t>
            </a:r>
            <a:r>
              <a:rPr lang="en-US" sz="18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fee</a:t>
            </a:r>
            <a:r>
              <a:rPr lang="en-US" sz="18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*</a:t>
            </a: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PLATINUM:</a:t>
            </a:r>
            <a:r>
              <a:rPr lang="en-US" sz="18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675</a:t>
            </a:r>
            <a:r>
              <a:rPr lang="en-US" sz="1800" b="1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en-US" sz="18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Base</a:t>
            </a:r>
            <a:r>
              <a:rPr lang="en-US" sz="18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Fee</a:t>
            </a:r>
            <a:r>
              <a:rPr lang="en-US" sz="18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*</a:t>
            </a:r>
            <a:b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b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*Additional</a:t>
            </a:r>
            <a:r>
              <a:rPr lang="en-US" sz="1800" b="1" u="sng" spc="-15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Schedule</a:t>
            </a:r>
            <a:r>
              <a:rPr lang="en-US" sz="1800" b="1" u="sng" spc="-15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fees</a:t>
            </a:r>
            <a:r>
              <a:rPr lang="en-US" sz="1800" b="1" u="sng" spc="-10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added</a:t>
            </a:r>
            <a:r>
              <a:rPr lang="en-US" sz="1800" b="1" u="sng" spc="-15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to</a:t>
            </a:r>
            <a:r>
              <a:rPr lang="en-US" sz="1800" b="1" u="sng" spc="-15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Base</a:t>
            </a:r>
            <a:r>
              <a:rPr lang="en-US" sz="1800" b="1" u="sng" spc="-15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spc="-25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Fee</a:t>
            </a:r>
            <a:b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38B26-8732-91FF-10A7-86F2CADF3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969" y="2337758"/>
            <a:ext cx="6650967" cy="2501660"/>
          </a:xfrm>
        </p:spPr>
        <p:txBody>
          <a:bodyPr/>
          <a:lstStyle/>
          <a:p>
            <a:pPr marL="0" marR="0">
              <a:spcBef>
                <a:spcPts val="10"/>
              </a:spcBef>
              <a:spcAft>
                <a:spcPts val="0"/>
              </a:spcAft>
              <a:tabLst>
                <a:tab pos="4219575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Schedule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</a:t>
            </a:r>
            <a:r>
              <a:rPr lang="en-US" sz="18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en-US" sz="18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Rent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and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Royalty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Income    	  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$100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marR="0">
              <a:spcBef>
                <a:spcPts val="10"/>
              </a:spcBef>
              <a:spcAft>
                <a:spcPts val="0"/>
              </a:spcAft>
              <a:tabLst>
                <a:tab pos="4219575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Schedule</a:t>
            </a:r>
            <a:r>
              <a:rPr lang="en-US" sz="18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en-US" sz="18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Self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Employment</a:t>
            </a:r>
            <a:r>
              <a:rPr lang="en-US" sz="18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Income    	  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$200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219575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Schedule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en-US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Capital</a:t>
            </a:r>
            <a:r>
              <a:rPr lang="en-US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Gains</a:t>
            </a:r>
            <a:r>
              <a:rPr lang="en-US" sz="18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and</a:t>
            </a:r>
            <a:r>
              <a:rPr lang="en-US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Losses     	 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</a:t>
            </a:r>
            <a:r>
              <a:rPr lang="en-US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50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marR="0">
              <a:spcBef>
                <a:spcPts val="5"/>
              </a:spcBef>
              <a:spcAft>
                <a:spcPts val="0"/>
              </a:spcAft>
              <a:tabLst>
                <a:tab pos="4219575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Earned</a:t>
            </a:r>
            <a:r>
              <a:rPr lang="en-US" sz="18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Income</a:t>
            </a:r>
            <a:r>
              <a:rPr lang="en-US" sz="18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Tax</a:t>
            </a:r>
            <a:r>
              <a:rPr lang="en-US" sz="18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Credit-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EITC                          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</a:t>
            </a:r>
            <a:r>
              <a:rPr lang="en-US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95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219575" algn="l"/>
              </a:tabLst>
            </a:pPr>
            <a:r>
              <a:rPr lang="en-US" sz="1800" spc="-25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Restricted Stock Units                                               $50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219575" algn="l"/>
              </a:tabLst>
            </a:pPr>
            <a:r>
              <a:rPr lang="en-US" sz="1800" spc="-25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Incentive Stock Options                                            $50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219575" algn="l"/>
              </a:tabLst>
            </a:pPr>
            <a:r>
              <a:rPr lang="en-US" sz="1800" spc="-25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Foreign Income/Accounts	         $100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219575" algn="l"/>
              </a:tabLst>
            </a:pP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50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5EB8C-15F2-C755-E109-6B565FA6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08" y="452718"/>
            <a:ext cx="6996882" cy="688019"/>
          </a:xfrm>
        </p:spPr>
        <p:txBody>
          <a:bodyPr/>
          <a:lstStyle/>
          <a:p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SILVER</a:t>
            </a:r>
            <a:r>
              <a:rPr lang="en-US" sz="1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PACKAGE</a:t>
            </a:r>
            <a:r>
              <a:rPr lang="en-US" sz="18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375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base</a:t>
            </a:r>
            <a:r>
              <a:rPr lang="en-US" sz="18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fee SERVICE</a:t>
            </a:r>
            <a:r>
              <a:rPr lang="en-US" sz="18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INCLUDED: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E5E16-948D-F221-E35E-7F2F3594F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026" y="1077363"/>
            <a:ext cx="6689064" cy="3657600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spcBef>
                <a:spcPts val="5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"/>
              <a:tabLst>
                <a:tab pos="560705" algn="l"/>
              </a:tabLst>
            </a:pP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Federal</a:t>
            </a:r>
            <a:r>
              <a:rPr lang="en-US" sz="1800" spc="-5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return</a:t>
            </a:r>
            <a:endParaRPr lang="en-US" sz="18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"/>
              <a:tabLst>
                <a:tab pos="560705" algn="l"/>
              </a:tabLst>
            </a:pP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One</a:t>
            </a:r>
            <a:r>
              <a:rPr lang="en-US" sz="1800" spc="-4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State</a:t>
            </a:r>
            <a:r>
              <a:rPr lang="en-US" sz="1800" spc="-3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return</a:t>
            </a:r>
            <a:endParaRPr lang="en-US" sz="18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"/>
              <a:tabLst>
                <a:tab pos="560705" algn="l"/>
              </a:tabLst>
            </a:pP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Child</a:t>
            </a:r>
            <a:r>
              <a:rPr lang="en-US" sz="1800" spc="-3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tax</a:t>
            </a:r>
            <a:r>
              <a:rPr lang="en-US" sz="1800" spc="-2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credit</a:t>
            </a:r>
            <a:endParaRPr lang="en-US" sz="18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"/>
              <a:tabLst>
                <a:tab pos="560705" algn="l"/>
              </a:tabLst>
            </a:pP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Child</a:t>
            </a:r>
            <a:r>
              <a:rPr lang="en-US" sz="1800" spc="-4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and</a:t>
            </a:r>
            <a:r>
              <a:rPr lang="en-US" sz="1800" spc="-3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dependent</a:t>
            </a:r>
            <a:r>
              <a:rPr lang="en-US" sz="18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care</a:t>
            </a:r>
            <a:r>
              <a:rPr lang="en-US" sz="1800" spc="-3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credit</a:t>
            </a:r>
            <a:endParaRPr lang="en-US" sz="18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"/>
              <a:tabLst>
                <a:tab pos="560705" algn="l"/>
              </a:tabLst>
            </a:pPr>
            <a:r>
              <a:rPr lang="en-US" sz="18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Education</a:t>
            </a:r>
            <a:r>
              <a:rPr lang="en-US" sz="1800" spc="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credit</a:t>
            </a:r>
            <a:endParaRPr lang="en-US" sz="18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"/>
              <a:tabLst>
                <a:tab pos="560705" algn="l"/>
              </a:tabLst>
            </a:pP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Itemized</a:t>
            </a:r>
            <a:r>
              <a:rPr lang="en-US" sz="1800" spc="-5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deductions</a:t>
            </a:r>
            <a:endParaRPr lang="en-US" sz="18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"/>
              <a:tabLst>
                <a:tab pos="560705" algn="l"/>
              </a:tabLst>
            </a:pP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Assist</a:t>
            </a:r>
            <a:r>
              <a:rPr lang="en-US" sz="1800" spc="-4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dirty="0"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with completing</a:t>
            </a:r>
            <a:r>
              <a:rPr lang="en-US" sz="1800" spc="-3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dirty="0"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withholding form (w-4)</a:t>
            </a:r>
            <a:r>
              <a:rPr lang="en-US" sz="1800" spc="-4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for</a:t>
            </a:r>
            <a:r>
              <a:rPr lang="en-US" sz="18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current</a:t>
            </a:r>
            <a:r>
              <a:rPr lang="en-US" sz="1800" spc="-2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year’s return.</a:t>
            </a:r>
            <a:endParaRPr lang="en-US" sz="18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84150" lvl="0" indent="-342900"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"/>
              <a:tabLst>
                <a:tab pos="561340" algn="l"/>
              </a:tabLst>
            </a:pP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Fee</a:t>
            </a:r>
            <a:r>
              <a:rPr lang="en-US" sz="1800" spc="-1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18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$150</a:t>
            </a:r>
            <a:r>
              <a:rPr lang="en-US" sz="18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for</a:t>
            </a:r>
            <a:r>
              <a:rPr lang="en-US" sz="18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Dependent</a:t>
            </a:r>
            <a:r>
              <a:rPr lang="en-US" sz="18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filing</a:t>
            </a:r>
            <a:r>
              <a:rPr lang="en-US" sz="1800" spc="-3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tax</a:t>
            </a:r>
            <a:r>
              <a:rPr lang="en-US" sz="18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return.</a:t>
            </a:r>
            <a:r>
              <a:rPr lang="en-US" sz="1800" spc="-2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(Must</a:t>
            </a:r>
            <a:r>
              <a:rPr lang="en-US" sz="18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be</a:t>
            </a:r>
            <a:r>
              <a:rPr lang="en-US" sz="18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Dependent</a:t>
            </a:r>
            <a:r>
              <a:rPr lang="en-US" sz="18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listed</a:t>
            </a:r>
            <a:r>
              <a:rPr lang="en-US" sz="18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on</a:t>
            </a:r>
            <a:r>
              <a:rPr lang="en-US" sz="1800" spc="-1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your</a:t>
            </a:r>
            <a:r>
              <a:rPr lang="en-US" sz="18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current year tax return.</a:t>
            </a:r>
          </a:p>
          <a:p>
            <a:endParaRPr lang="en-US" dirty="0"/>
          </a:p>
          <a:p>
            <a:r>
              <a:rPr lang="en-US" dirty="0"/>
              <a:t>Select this   </a:t>
            </a:r>
            <a:r>
              <a:rPr lang="en-US" dirty="0">
                <a:hlinkClick r:id="rId2"/>
              </a:rPr>
              <a:t>Request Appointment | J.D JEUNE CPA, PC (jdjeunecpapc.com)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60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7B47D-1365-BC39-43FE-65F102395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102" y="552260"/>
            <a:ext cx="6918987" cy="750329"/>
          </a:xfrm>
        </p:spPr>
        <p:txBody>
          <a:bodyPr/>
          <a:lstStyle/>
          <a:p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GOLD</a:t>
            </a:r>
            <a:r>
              <a:rPr lang="en-US" sz="1800" b="1" u="sng" spc="-15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PACKAGE</a:t>
            </a:r>
            <a:r>
              <a:rPr lang="en-US" sz="1800" b="1" u="sng" spc="-15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1800" b="1" u="sng" spc="-15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$550 base</a:t>
            </a:r>
            <a:r>
              <a:rPr lang="en-US" sz="1800" b="1" u="sng" spc="-10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fee</a:t>
            </a:r>
            <a:r>
              <a:rPr lang="en-US" sz="1800" b="1" u="sng" spc="5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SERVICE</a:t>
            </a:r>
            <a:r>
              <a:rPr lang="en-US" sz="1800" b="1" u="sng" spc="-5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spc="-10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INCLUDED:</a:t>
            </a:r>
            <a:b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US" sz="1800" b="1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SILVER</a:t>
            </a:r>
            <a:r>
              <a:rPr lang="en-US" sz="1800" b="1" spc="-6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b="1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PACKAGE</a:t>
            </a:r>
            <a:r>
              <a:rPr lang="en-US" sz="1800" b="1" spc="-4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b="1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PLUS</a:t>
            </a:r>
            <a:b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65503-9C11-D514-7EDF-2D7D05EE1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367" y="1630392"/>
            <a:ext cx="6918987" cy="3071004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"/>
              <a:tabLst>
                <a:tab pos="826770" algn="l"/>
              </a:tabLst>
            </a:pP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Up</a:t>
            </a:r>
            <a:r>
              <a:rPr lang="en-US" sz="13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to</a:t>
            </a:r>
            <a:r>
              <a:rPr lang="en-US" sz="13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3</a:t>
            </a:r>
            <a:r>
              <a:rPr lang="en-US" sz="1300" spc="-1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State</a:t>
            </a:r>
            <a:r>
              <a:rPr lang="en-US" sz="1300" spc="-1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returns</a:t>
            </a:r>
            <a:endParaRPr lang="en-US" sz="11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"/>
              <a:tabLst>
                <a:tab pos="826770" algn="l"/>
              </a:tabLst>
            </a:pP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Free</a:t>
            </a:r>
            <a:r>
              <a:rPr lang="en-US" sz="1300" spc="-3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tax</a:t>
            </a:r>
            <a:r>
              <a:rPr lang="en-US" sz="1300" spc="-3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return</a:t>
            </a:r>
            <a:r>
              <a:rPr lang="en-US" sz="1300" spc="-3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for</a:t>
            </a:r>
            <a:r>
              <a:rPr lang="en-US" sz="1300" spc="-3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Dependents</a:t>
            </a:r>
            <a:r>
              <a:rPr lang="en-US" sz="1300" spc="-3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listed</a:t>
            </a:r>
            <a:r>
              <a:rPr lang="en-US" sz="1300" spc="-3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on</a:t>
            </a:r>
            <a:r>
              <a:rPr lang="en-US" sz="13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current</a:t>
            </a:r>
            <a:r>
              <a:rPr lang="en-US" sz="1300" spc="-3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year’s</a:t>
            </a:r>
            <a:r>
              <a:rPr lang="en-US" sz="1300" spc="-2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tax</a:t>
            </a:r>
            <a:r>
              <a:rPr lang="en-US" sz="1300" spc="-3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return.</a:t>
            </a:r>
            <a:endParaRPr lang="en-US" sz="11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"/>
              <a:tabLst>
                <a:tab pos="826770" algn="l"/>
              </a:tabLst>
            </a:pP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Upon</a:t>
            </a:r>
            <a:r>
              <a:rPr lang="en-US" sz="1300" spc="-3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Request:</a:t>
            </a:r>
            <a:endParaRPr lang="en-US" sz="11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143000" marR="286385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76325" algn="l"/>
              </a:tabLst>
            </a:pP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Half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an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hour</a:t>
            </a:r>
            <a:r>
              <a:rPr lang="en-US" sz="1300" spc="-1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dirty="0"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for tax or business advisory per year.</a:t>
            </a:r>
            <a:endParaRPr lang="en-US" sz="1100" spc="0" dirty="0">
              <a:effectLst/>
              <a:latin typeface="Cambria" panose="020405030504060302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236855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76325" algn="l"/>
              </a:tabLst>
            </a:pP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Firm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will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assist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with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answering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tax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related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questions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related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FAFSA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Student aid forms.</a:t>
            </a:r>
            <a:endParaRPr lang="en-US" sz="1100" spc="0" dirty="0">
              <a:effectLst/>
              <a:latin typeface="Cambria" panose="020405030504060302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724535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76325" algn="l"/>
              </a:tabLst>
            </a:pP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Assist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self-employed</a:t>
            </a:r>
            <a:r>
              <a:rPr lang="en-US" sz="1300" spc="-1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1099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Taxpayer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preparing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Federal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State estimated tax payments.</a:t>
            </a:r>
            <a:endParaRPr lang="en-US" sz="1100" spc="0" dirty="0">
              <a:effectLst/>
              <a:latin typeface="Cambria" panose="020405030504060302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444500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76325" algn="l"/>
              </a:tabLst>
            </a:pP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Review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tax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impact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on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401k/Pension,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or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related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retirement</a:t>
            </a:r>
            <a:r>
              <a:rPr lang="en-US" sz="1300" spc="-3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arrangement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for present tax year.</a:t>
            </a:r>
          </a:p>
          <a:p>
            <a:pPr marL="1143000" marR="444500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76325" algn="l"/>
              </a:tabLst>
            </a:pPr>
            <a:endParaRPr lang="en-US" sz="1100" spc="0" dirty="0">
              <a:effectLst/>
              <a:latin typeface="Cambria" panose="020405030504060302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r>
              <a:rPr lang="en-US" dirty="0"/>
              <a:t>Select this   </a:t>
            </a:r>
            <a:r>
              <a:rPr lang="en-US" dirty="0">
                <a:hlinkClick r:id="rId2"/>
              </a:rPr>
              <a:t>Request Appointment | J.D JEUNE CPA, PC (jdjeunecpapc.com)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114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550F8-81DC-3E74-F916-FA785CBF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048" y="452718"/>
            <a:ext cx="7024042" cy="1222173"/>
          </a:xfrm>
        </p:spPr>
        <p:txBody>
          <a:bodyPr/>
          <a:lstStyle/>
          <a:p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PLATINUM</a:t>
            </a:r>
            <a:r>
              <a:rPr lang="en-US" sz="1800" b="1" u="sng" spc="-30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PACKAGE</a:t>
            </a:r>
            <a:r>
              <a:rPr lang="en-US" sz="1800" b="1" u="sng" spc="-10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1800" b="1" u="sng" spc="-20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$750 base</a:t>
            </a:r>
            <a:r>
              <a:rPr lang="en-US" sz="1800" b="1" u="sng" spc="-15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fee</a:t>
            </a:r>
            <a:r>
              <a:rPr lang="en-US" sz="1800" b="1" u="sng" spc="5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SERVICE</a:t>
            </a:r>
            <a:r>
              <a:rPr lang="en-US" sz="1800" b="1" u="sng" spc="-5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u="sng" spc="-10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INCLUDED:</a:t>
            </a:r>
            <a:br>
              <a:rPr lang="en-US" sz="1800" b="1" u="sng" dirty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US" sz="1800" b="1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GOLD</a:t>
            </a:r>
            <a:r>
              <a:rPr lang="en-US" sz="1800" b="1" spc="-4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b="1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PACKAGE</a:t>
            </a:r>
            <a:r>
              <a:rPr lang="en-US" sz="1800" b="1" spc="-3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800" b="1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PLUS</a:t>
            </a:r>
            <a:br>
              <a:rPr lang="en-US" sz="18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8C9C1-510C-036D-5208-AD2D8E70B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918" y="1674891"/>
            <a:ext cx="6521436" cy="2319139"/>
          </a:xfrm>
        </p:spPr>
        <p:txBody>
          <a:bodyPr>
            <a:normAutofit fontScale="92500"/>
          </a:bodyPr>
          <a:lstStyle/>
          <a:p>
            <a:pPr marL="742950" marR="207010" lvl="1" indent="-285750">
              <a:spcBef>
                <a:spcPts val="5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"/>
              <a:tabLst>
                <a:tab pos="789940" algn="l"/>
              </a:tabLst>
            </a:pP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Waiver</a:t>
            </a:r>
            <a:r>
              <a:rPr lang="en-US" sz="1300" spc="-1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1300" spc="-1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$650</a:t>
            </a:r>
            <a:r>
              <a:rPr lang="en-US" sz="1300" spc="-1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discovery</a:t>
            </a:r>
            <a:r>
              <a:rPr lang="en-US" sz="1300" spc="-2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fee</a:t>
            </a:r>
            <a:r>
              <a:rPr lang="en-US" sz="1300" spc="-1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to</a:t>
            </a:r>
            <a:r>
              <a:rPr lang="en-US" sz="13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assist</a:t>
            </a:r>
            <a:r>
              <a:rPr lang="en-US" sz="1300" spc="-1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with</a:t>
            </a:r>
            <a:r>
              <a:rPr lang="en-US" sz="1300" spc="-1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past</a:t>
            </a:r>
            <a:r>
              <a:rPr lang="en-US" sz="1300" spc="-1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due</a:t>
            </a:r>
            <a:r>
              <a:rPr lang="en-US" sz="1300" spc="-1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tax</a:t>
            </a:r>
            <a:r>
              <a:rPr lang="en-US" sz="1300" spc="-1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issues</a:t>
            </a:r>
            <a:r>
              <a:rPr lang="en-US" sz="13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unrelated</a:t>
            </a:r>
            <a:r>
              <a:rPr lang="en-US" sz="1300" spc="-15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to</a:t>
            </a:r>
            <a:r>
              <a:rPr lang="en-US" sz="1300" spc="-2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current tax year.</a:t>
            </a:r>
            <a:endParaRPr lang="en-US" sz="11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"/>
              <a:tabLst>
                <a:tab pos="789940" algn="l"/>
              </a:tabLst>
            </a:pPr>
            <a:r>
              <a:rPr lang="en-US" sz="1300" spc="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Upon</a:t>
            </a:r>
            <a:r>
              <a:rPr lang="en-US" sz="1300" spc="-3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300" spc="-10" dirty="0">
                <a:effectLst/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Request:</a:t>
            </a:r>
            <a:endParaRPr lang="en-US" sz="1100" spc="0" dirty="0">
              <a:effectLst/>
              <a:latin typeface="Cambria" panose="020405030504060302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143000" marR="591820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18540" algn="l"/>
              </a:tabLst>
            </a:pP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Up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1.00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hour per year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discuss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inquiry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related</a:t>
            </a:r>
            <a:r>
              <a:rPr lang="en-US" sz="1300" spc="-1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business</a:t>
            </a:r>
            <a:r>
              <a:rPr lang="en-US" sz="1300" spc="-2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formations,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dirty="0"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tax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planning,  with CPA, Tax Attorney, or Enrolled Agent.</a:t>
            </a:r>
            <a:endParaRPr lang="en-US" sz="1100" spc="0" dirty="0">
              <a:effectLst/>
              <a:latin typeface="Cambria" panose="020405030504060302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0" lvl="2" indent="-228600">
              <a:spcBef>
                <a:spcPts val="5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18540" algn="l"/>
              </a:tabLst>
            </a:pP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End</a:t>
            </a:r>
            <a:r>
              <a:rPr lang="en-US" sz="1300" spc="-4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year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tax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analysis</a:t>
            </a:r>
            <a:r>
              <a:rPr lang="en-US" sz="1300" spc="-4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during</a:t>
            </a:r>
            <a:r>
              <a:rPr lang="en-US" sz="1300" spc="-4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the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4th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quarter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current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tax</a:t>
            </a:r>
            <a:r>
              <a:rPr lang="en-US" sz="1300" spc="-3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-1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year.</a:t>
            </a:r>
            <a:endParaRPr lang="en-US" sz="1100" spc="0" dirty="0">
              <a:effectLst/>
              <a:latin typeface="Cambria" panose="020405030504060302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1018540" algn="l"/>
              </a:tabLst>
            </a:pP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Provide</a:t>
            </a:r>
            <a:r>
              <a:rPr lang="en-US" sz="1300" spc="-4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Report</a:t>
            </a:r>
            <a:r>
              <a:rPr lang="en-US" sz="1300" spc="-3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</a:t>
            </a:r>
            <a:r>
              <a:rPr lang="en-US" sz="1300" spc="-4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taxpayer</a:t>
            </a:r>
            <a:r>
              <a:rPr lang="en-US" sz="1300" spc="-4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account</a:t>
            </a:r>
            <a:r>
              <a:rPr lang="en-US" sz="1300" spc="-4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summary</a:t>
            </a:r>
            <a:r>
              <a:rPr lang="en-US" sz="1300" spc="-4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1300" spc="-4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Tax</a:t>
            </a:r>
            <a:r>
              <a:rPr lang="en-US" sz="1300" spc="-4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Transcript</a:t>
            </a:r>
            <a:r>
              <a:rPr lang="en-US" sz="1300" spc="-3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from</a:t>
            </a:r>
            <a:r>
              <a:rPr lang="en-US" sz="1300" spc="-45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300" spc="-20" dirty="0">
                <a:effectLst/>
                <a:latin typeface="Cambria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IRS.</a:t>
            </a:r>
            <a:endParaRPr lang="en-US" sz="1100" spc="0" dirty="0">
              <a:effectLst/>
              <a:latin typeface="Cambria" panose="020405030504060302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3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r>
              <a:rPr lang="en-US" dirty="0"/>
              <a:t>Select this   </a:t>
            </a:r>
            <a:r>
              <a:rPr lang="en-US" dirty="0">
                <a:hlinkClick r:id="rId2"/>
              </a:rPr>
              <a:t>Request Appointment | J.D JEUNE CPA, PC (jdjeunecpapc.com)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03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F4F8D-5BA7-C2C8-E970-5FE1F2245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474" y="452718"/>
            <a:ext cx="6951616" cy="504814"/>
          </a:xfrm>
        </p:spPr>
        <p:txBody>
          <a:bodyPr/>
          <a:lstStyle/>
          <a:p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BUSINESS</a:t>
            </a:r>
            <a:r>
              <a:rPr lang="en-US" sz="18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TAX</a:t>
            </a:r>
            <a:r>
              <a:rPr lang="en-US" sz="1800" b="1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RETURNS :</a:t>
            </a:r>
            <a:b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CCAC0-A45D-9B6A-4A6E-9772B22B8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474" y="1181819"/>
            <a:ext cx="8256761" cy="2856027"/>
          </a:xfrm>
        </p:spPr>
        <p:txBody>
          <a:bodyPr>
            <a:normAutofit lnSpcReduction="10000"/>
          </a:bodyPr>
          <a:lstStyle/>
          <a:p>
            <a:pPr marL="104140" marR="1031240">
              <a:lnSpc>
                <a:spcPct val="102000"/>
              </a:lnSpc>
              <a:spcBef>
                <a:spcPts val="60"/>
              </a:spcBef>
              <a:spcAft>
                <a:spcPts val="0"/>
              </a:spcAft>
              <a:tabLst>
                <a:tab pos="5133975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C- CORPORATION TAX RETURN – WITHOUT WRITE-UP	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$1250.00  </a:t>
            </a:r>
          </a:p>
          <a:p>
            <a:pPr marL="104140" marR="1031240">
              <a:lnSpc>
                <a:spcPct val="102000"/>
              </a:lnSpc>
              <a:spcBef>
                <a:spcPts val="60"/>
              </a:spcBef>
              <a:spcAft>
                <a:spcPts val="0"/>
              </a:spcAft>
              <a:tabLst>
                <a:tab pos="5133975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PARTNERSHIP</a:t>
            </a:r>
            <a:r>
              <a:rPr lang="en-US" sz="1800" spc="-6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TAX</a:t>
            </a:r>
            <a:r>
              <a:rPr lang="en-US" sz="18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RETURN</a:t>
            </a:r>
            <a:r>
              <a:rPr lang="en-US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en-US" sz="1800" spc="-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WITHOUT</a:t>
            </a:r>
            <a:r>
              <a:rPr lang="en-US" sz="18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WRITE-</a:t>
            </a:r>
            <a:r>
              <a:rPr lang="en-US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UP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$1250.00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04140" marR="0">
              <a:spcBef>
                <a:spcPts val="20"/>
              </a:spcBef>
              <a:spcAft>
                <a:spcPts val="0"/>
              </a:spcAft>
              <a:tabLst>
                <a:tab pos="5133975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S-CORPORATION</a:t>
            </a:r>
            <a:r>
              <a:rPr lang="en-US" sz="1800" spc="-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TAX</a:t>
            </a:r>
            <a:r>
              <a:rPr lang="en-US" sz="18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RETURN</a:t>
            </a:r>
            <a:r>
              <a:rPr lang="en-US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en-US" sz="1800" spc="-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WITHOUT</a:t>
            </a:r>
            <a:r>
              <a:rPr lang="en-US" sz="1800" spc="-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WRITE-</a:t>
            </a:r>
            <a:r>
              <a:rPr lang="en-US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UP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$</a:t>
            </a:r>
            <a:r>
              <a:rPr lang="en-US" sz="1800" spc="14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12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50.00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04140" marR="0">
              <a:spcBef>
                <a:spcPts val="45"/>
              </a:spcBef>
              <a:spcAft>
                <a:spcPts val="0"/>
              </a:spcAft>
              <a:tabLst>
                <a:tab pos="5133975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ESTATE</a:t>
            </a:r>
            <a:r>
              <a:rPr lang="en-US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TAX</a:t>
            </a:r>
            <a:r>
              <a:rPr lang="en-US" sz="18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RETURN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             $</a:t>
            </a:r>
            <a:r>
              <a:rPr lang="en-US" sz="1800" spc="1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900.00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04140" marR="0">
              <a:spcBef>
                <a:spcPts val="65"/>
              </a:spcBef>
              <a:spcAft>
                <a:spcPts val="0"/>
              </a:spcAft>
              <a:tabLst>
                <a:tab pos="5133975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TRUST</a:t>
            </a:r>
            <a:r>
              <a:rPr lang="en-US" sz="18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TAX</a:t>
            </a:r>
            <a:r>
              <a:rPr lang="en-US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RETURN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             $</a:t>
            </a:r>
            <a:r>
              <a:rPr lang="en-US" sz="18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1500.00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NOT-FOR-PROFIT</a:t>
            </a:r>
            <a:r>
              <a:rPr lang="en-US" sz="1800" spc="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RETURN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                                                   $</a:t>
            </a:r>
            <a:r>
              <a:rPr lang="en-US" sz="18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1200.00</a:t>
            </a:r>
          </a:p>
          <a:p>
            <a:endParaRPr lang="en-US" sz="1800" spc="-1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800" spc="-10" dirty="0">
                <a:latin typeface="Cambria" panose="02040503050406030204" pitchFamily="18" charset="0"/>
                <a:ea typeface="Cambria" panose="02040503050406030204" pitchFamily="18" charset="0"/>
              </a:rPr>
              <a:t>Select this   </a:t>
            </a:r>
            <a:r>
              <a:rPr lang="en-US" dirty="0">
                <a:hlinkClick r:id="rId2"/>
              </a:rPr>
              <a:t>Request Appointment | J.D JEUNE CPA, PC (jdjeunecpapc.com)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1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5D758-F8B6-1B38-9294-D740EEC61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18" y="452719"/>
            <a:ext cx="7006672" cy="633698"/>
          </a:xfrm>
        </p:spPr>
        <p:txBody>
          <a:bodyPr/>
          <a:lstStyle/>
          <a:p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ADDITIONAL</a:t>
            </a:r>
            <a:r>
              <a:rPr lang="en-US" sz="18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SERVICES</a:t>
            </a:r>
            <a:b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9BA32-1B47-7847-4A9E-66EC5F3C0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565" y="1216325"/>
            <a:ext cx="7006673" cy="3790241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Not-for-profit Registration            		                 $950</a:t>
            </a:r>
          </a:p>
          <a:p>
            <a:r>
              <a:rPr lang="en-US" dirty="0"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Tax Extension filing                                                          $100 </a:t>
            </a:r>
          </a:p>
          <a:p>
            <a:r>
              <a:rPr lang="en-US" dirty="0"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Gift Tax return         		                                          $575</a:t>
            </a:r>
          </a:p>
          <a:p>
            <a:r>
              <a:rPr lang="en-US" dirty="0">
                <a:latin typeface="Cambria" panose="020405030504060302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Amended tax return –Form 1040X	                 $450</a:t>
            </a:r>
          </a:p>
          <a:p>
            <a:r>
              <a:rPr lang="en-US" dirty="0">
                <a:latin typeface="Cambria" panose="02040503050406030204" pitchFamily="18" charset="0"/>
              </a:rPr>
              <a:t>Payroll Processing-Monthly Service fee                     $375</a:t>
            </a:r>
          </a:p>
          <a:p>
            <a:r>
              <a:rPr lang="en-US" dirty="0">
                <a:latin typeface="Cambria" panose="02040503050406030204" pitchFamily="18" charset="0"/>
              </a:rPr>
              <a:t>Sales tax processing-Quarterly			     $475</a:t>
            </a:r>
          </a:p>
          <a:p>
            <a:r>
              <a:rPr lang="en-US" dirty="0">
                <a:latin typeface="Cambria" panose="02040503050406030204" pitchFamily="18" charset="0"/>
              </a:rPr>
              <a:t>Tax debt resolution discovery fee		                  $725</a:t>
            </a:r>
          </a:p>
          <a:p>
            <a:r>
              <a:rPr lang="en-US" dirty="0">
                <a:latin typeface="Cambria" panose="02040503050406030204" pitchFamily="18" charset="0"/>
              </a:rPr>
              <a:t>Write-up Services                                                              $575 </a:t>
            </a: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***</a:t>
            </a:r>
          </a:p>
          <a:p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Tax Advisory Call/ office meeting				       $150 per half hour</a:t>
            </a:r>
          </a:p>
          <a:p>
            <a:r>
              <a:rPr lang="en-US" sz="1800" spc="-1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Select this   </a:t>
            </a:r>
            <a:endParaRPr lang="en-US" sz="1800" spc="-1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1800" spc="-10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1600" dirty="0">
                <a:hlinkClick r:id="rId2"/>
              </a:rPr>
              <a:t>Request Appointment | J.D JEUNE CPA, PC (jdjeunecpapc.com)</a:t>
            </a:r>
            <a:endParaRPr lang="en-US" sz="1800" spc="-1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***Fee is per month. This service will record transactions for up to 1 bank statements,</a:t>
            </a:r>
            <a:r>
              <a:rPr lang="en-US" sz="1800" i="1" spc="1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and</a:t>
            </a:r>
            <a:r>
              <a:rPr lang="en-US" sz="1800" i="1" spc="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1800" i="1" spc="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credit</a:t>
            </a:r>
            <a:r>
              <a:rPr lang="en-US" sz="1800" i="1" spc="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card statement</a:t>
            </a:r>
            <a:r>
              <a:rPr lang="en-US" sz="1800" i="1" spc="19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or</a:t>
            </a:r>
            <a:r>
              <a:rPr lang="en-US" sz="1800" i="1" spc="18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merchant</a:t>
            </a:r>
            <a:r>
              <a:rPr lang="en-US" sz="1800" i="1" spc="17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account</a:t>
            </a:r>
            <a:r>
              <a:rPr lang="en-US" sz="1800" i="1" spc="19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statement.</a:t>
            </a:r>
            <a:r>
              <a:rPr lang="en-US" sz="1800" i="1" spc="17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Any</a:t>
            </a:r>
            <a:r>
              <a:rPr lang="en-US" sz="1800" i="1" spc="18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additional</a:t>
            </a:r>
            <a:r>
              <a:rPr lang="en-US" sz="1800" i="1" spc="19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bank</a:t>
            </a:r>
            <a:r>
              <a:rPr lang="en-US" sz="1800" i="1" spc="17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or</a:t>
            </a:r>
            <a:r>
              <a:rPr lang="en-US" sz="1800" i="1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card</a:t>
            </a:r>
            <a:r>
              <a:rPr lang="en-US" sz="1800" i="1" spc="18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statement</a:t>
            </a:r>
            <a:r>
              <a:rPr lang="en-US" sz="1800" i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will</a:t>
            </a:r>
            <a:r>
              <a:rPr lang="en-US" sz="1800" i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be</a:t>
            </a:r>
            <a:r>
              <a:rPr lang="en-US" sz="1800" i="1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charging</a:t>
            </a:r>
            <a:r>
              <a:rPr lang="en-US" sz="1800" i="1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 additional $ 150 per statement per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19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7BA08-1063-E056-9C7D-CF80995F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Tax Filing/ Other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0303E-F105-B27C-49F4-46EEA0795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Financial Statements Preparation</a:t>
            </a:r>
          </a:p>
          <a:p>
            <a:r>
              <a:rPr lang="en-US" dirty="0"/>
              <a:t>Bookkeeping Services</a:t>
            </a:r>
          </a:p>
          <a:p>
            <a:r>
              <a:rPr lang="en-US" dirty="0"/>
              <a:t>Tax Debt Resolution matter</a:t>
            </a:r>
          </a:p>
          <a:p>
            <a:r>
              <a:rPr lang="en-US" dirty="0"/>
              <a:t>Attestation Services: Compilation, Reviews, Audits</a:t>
            </a:r>
          </a:p>
          <a:p>
            <a:r>
              <a:rPr lang="en-US" dirty="0"/>
              <a:t>Complex Tax Filing: more than three sole proprietorships, more than three rental properties or K-1s, and or more than three or more state tax filings</a:t>
            </a:r>
          </a:p>
          <a:p>
            <a:pPr marL="0" indent="0">
              <a:buNone/>
            </a:pPr>
            <a:r>
              <a:rPr lang="en-US" dirty="0"/>
              <a:t>     Fees: To be determined after consultation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/>
              <a:t>select this   </a:t>
            </a:r>
            <a:r>
              <a:rPr lang="en-US">
                <a:hlinkClick r:id="rId2"/>
              </a:rPr>
              <a:t>Request Appointment | J.D JEUNE CPA, PC (jdjeunecpapc.com)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12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1883</TotalTime>
  <Words>691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Cambria</vt:lpstr>
      <vt:lpstr>Century Gothic</vt:lpstr>
      <vt:lpstr>Symbol</vt:lpstr>
      <vt:lpstr>Wingdings</vt:lpstr>
      <vt:lpstr>Wingdings 3</vt:lpstr>
      <vt:lpstr>Ion</vt:lpstr>
      <vt:lpstr>TAX PREPARATION SERVICE FEES  Form 1040 FEE STRUCTURE SILVER: $375 – Base Fee* GOLD: $525 – Base fee* PLATINUM: $675 – Base Fee*  *Additional Schedule fees added to Base Fee </vt:lpstr>
      <vt:lpstr>SILVER PACKAGE = $375 base fee SERVICE INCLUDED:</vt:lpstr>
      <vt:lpstr>GOLD PACKAGE = $550 base fee SERVICE INCLUDED: SILVER PACKAGE PLUS </vt:lpstr>
      <vt:lpstr>PLATINUM PACKAGE = $750 base fee SERVICE INCLUDED: GOLD PACKAGE PLUS </vt:lpstr>
      <vt:lpstr>BUSINESS TAX RETURNS : </vt:lpstr>
      <vt:lpstr>ADDITIONAL SERVICES </vt:lpstr>
      <vt:lpstr>Complex Tax Filing/ Other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DieuDonne Jean Marie Jeune</dc:creator>
  <cp:lastModifiedBy>DieuDonne Jean Marie Jeune</cp:lastModifiedBy>
  <cp:revision>19</cp:revision>
  <dcterms:created xsi:type="dcterms:W3CDTF">2024-01-12T02:35:38Z</dcterms:created>
  <dcterms:modified xsi:type="dcterms:W3CDTF">2024-01-15T17:40:22Z</dcterms:modified>
</cp:coreProperties>
</file>